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4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5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7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7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6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0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4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6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B250-2612-4E06-AB18-F06F5ABBCB57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7B92-2904-4D29-A0A5-AE629529D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6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5" Type="http://schemas.openxmlformats.org/officeDocument/2006/relationships/image" Target="../media/image8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80.png"/><Relationship Id="rId1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80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8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5.png"/><Relationship Id="rId18" Type="http://schemas.openxmlformats.org/officeDocument/2006/relationships/image" Target="../media/image26.png"/><Relationship Id="rId3" Type="http://schemas.openxmlformats.org/officeDocument/2006/relationships/image" Target="../media/image30.png"/><Relationship Id="rId21" Type="http://schemas.openxmlformats.org/officeDocument/2006/relationships/image" Target="../media/image29.png"/><Relationship Id="rId7" Type="http://schemas.openxmlformats.org/officeDocument/2006/relationships/image" Target="../media/image14.png"/><Relationship Id="rId12" Type="http://schemas.openxmlformats.org/officeDocument/2006/relationships/image" Target="../media/image34.png"/><Relationship Id="rId17" Type="http://schemas.openxmlformats.org/officeDocument/2006/relationships/image" Target="../media/image25.png"/><Relationship Id="rId2" Type="http://schemas.openxmlformats.org/officeDocument/2006/relationships/image" Target="../media/image8.png"/><Relationship Id="rId16" Type="http://schemas.openxmlformats.org/officeDocument/2006/relationships/image" Target="../media/image38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18.png"/><Relationship Id="rId5" Type="http://schemas.openxmlformats.org/officeDocument/2006/relationships/image" Target="../media/image32.png"/><Relationship Id="rId15" Type="http://schemas.openxmlformats.org/officeDocument/2006/relationships/image" Target="../media/image37.png"/><Relationship Id="rId10" Type="http://schemas.openxmlformats.org/officeDocument/2006/relationships/image" Target="../media/image17.png"/><Relationship Id="rId19" Type="http://schemas.openxmlformats.org/officeDocument/2006/relationships/image" Target="../media/image39.png"/><Relationship Id="rId4" Type="http://schemas.openxmlformats.org/officeDocument/2006/relationships/image" Target="../media/image31.png"/><Relationship Id="rId9" Type="http://schemas.openxmlformats.org/officeDocument/2006/relationships/image" Target="../media/image16.png"/><Relationship Id="rId14" Type="http://schemas.openxmlformats.org/officeDocument/2006/relationships/image" Target="../media/image36.png"/><Relationship Id="rId22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4.png"/><Relationship Id="rId39" Type="http://schemas.openxmlformats.org/officeDocument/2006/relationships/image" Target="../media/image77.png"/><Relationship Id="rId3" Type="http://schemas.openxmlformats.org/officeDocument/2006/relationships/image" Target="../media/image41.png"/><Relationship Id="rId21" Type="http://schemas.openxmlformats.org/officeDocument/2006/relationships/image" Target="../media/image59.png"/><Relationship Id="rId34" Type="http://schemas.openxmlformats.org/officeDocument/2006/relationships/image" Target="../media/image72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3.png"/><Relationship Id="rId33" Type="http://schemas.openxmlformats.org/officeDocument/2006/relationships/image" Target="../media/image71.png"/><Relationship Id="rId38" Type="http://schemas.openxmlformats.org/officeDocument/2006/relationships/image" Target="../media/image76.png"/><Relationship Id="rId2" Type="http://schemas.openxmlformats.org/officeDocument/2006/relationships/image" Target="../media/image8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29" Type="http://schemas.openxmlformats.org/officeDocument/2006/relationships/image" Target="../media/image67.png"/><Relationship Id="rId41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32" Type="http://schemas.openxmlformats.org/officeDocument/2006/relationships/image" Target="../media/image70.png"/><Relationship Id="rId37" Type="http://schemas.openxmlformats.org/officeDocument/2006/relationships/image" Target="../media/image75.png"/><Relationship Id="rId40" Type="http://schemas.openxmlformats.org/officeDocument/2006/relationships/image" Target="../media/image78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28" Type="http://schemas.openxmlformats.org/officeDocument/2006/relationships/image" Target="../media/image66.png"/><Relationship Id="rId36" Type="http://schemas.openxmlformats.org/officeDocument/2006/relationships/image" Target="../media/image74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31" Type="http://schemas.openxmlformats.org/officeDocument/2006/relationships/image" Target="../media/image69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5.png"/><Relationship Id="rId30" Type="http://schemas.openxmlformats.org/officeDocument/2006/relationships/image" Target="../media/image68.png"/><Relationship Id="rId35" Type="http://schemas.openxmlformats.org/officeDocument/2006/relationships/image" Target="../media/image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5" Type="http://schemas.openxmlformats.org/officeDocument/2006/relationships/image" Target="../media/image82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80.png"/><Relationship Id="rId14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62713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56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586" name="object 586"/>
          <p:cNvSpPr/>
          <p:nvPr/>
        </p:nvSpPr>
        <p:spPr>
          <a:xfrm>
            <a:off x="4254119" y="1140206"/>
            <a:ext cx="615696" cy="278892"/>
          </a:xfrm>
          <a:custGeom>
            <a:avLst/>
            <a:gdLst/>
            <a:ahLst/>
            <a:cxnLst/>
            <a:rect l="l" t="t" r="r" b="b"/>
            <a:pathLst>
              <a:path w="615696" h="278892">
                <a:moveTo>
                  <a:pt x="0" y="278892"/>
                </a:moveTo>
                <a:lnTo>
                  <a:pt x="0" y="0"/>
                </a:lnTo>
                <a:lnTo>
                  <a:pt x="615696" y="0"/>
                </a:lnTo>
                <a:lnTo>
                  <a:pt x="615696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587" name="object 587"/>
          <p:cNvSpPr/>
          <p:nvPr/>
        </p:nvSpPr>
        <p:spPr>
          <a:xfrm>
            <a:off x="2069592" y="1713356"/>
            <a:ext cx="3722496" cy="1344422"/>
          </a:xfrm>
          <a:custGeom>
            <a:avLst/>
            <a:gdLst/>
            <a:ahLst/>
            <a:cxnLst/>
            <a:rect l="l" t="t" r="r" b="b"/>
            <a:pathLst>
              <a:path w="3722496" h="1344422">
                <a:moveTo>
                  <a:pt x="0" y="134442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6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23137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ADC reg2/ mem, reg1/mem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6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67738"/>
            <a:ext cx="3722496" cy="211836"/>
          </a:xfrm>
          <a:prstGeom prst="rect">
            <a:avLst/>
          </a:prstGeom>
        </p:spPr>
      </p:pic>
      <p:pic>
        <p:nvPicPr>
          <p:cNvPr id="56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9650"/>
            <a:ext cx="3722496" cy="21366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5370"/>
            <a:ext cx="131318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6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93315"/>
            <a:ext cx="3722496" cy="21336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408730"/>
            <a:ext cx="13535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reg2,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6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6"/>
            <a:ext cx="3722496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2622090"/>
            <a:ext cx="13535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8" name="object 588"/>
          <p:cNvSpPr/>
          <p:nvPr/>
        </p:nvSpPr>
        <p:spPr>
          <a:xfrm>
            <a:off x="5804282" y="1713356"/>
            <a:ext cx="4408043" cy="1344422"/>
          </a:xfrm>
          <a:custGeom>
            <a:avLst/>
            <a:gdLst/>
            <a:ahLst/>
            <a:cxnLst/>
            <a:rect l="l" t="t" r="r" b="b"/>
            <a:pathLst>
              <a:path w="4408043" h="1344422">
                <a:moveTo>
                  <a:pt x="0" y="134442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66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56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4216"/>
          </a:xfrm>
          <a:prstGeom prst="rect">
            <a:avLst/>
          </a:prstGeom>
        </p:spPr>
      </p:pic>
      <p:pic>
        <p:nvPicPr>
          <p:cNvPr id="568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9650"/>
            <a:ext cx="4408043" cy="21518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2" y="2193846"/>
            <a:ext cx="23060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(reg1) + (reg2)+CF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69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4839"/>
            <a:ext cx="4408043" cy="211836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1" y="2407206"/>
            <a:ext cx="23464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(reg2) + (mem)+CF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70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6"/>
            <a:ext cx="4408043" cy="213359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2" y="2620566"/>
            <a:ext cx="22849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(mem)+(reg1)+CF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9" name="object 589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2057400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5792089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10212324" y="1713356"/>
            <a:ext cx="12192" cy="1344422"/>
          </a:xfrm>
          <a:custGeom>
            <a:avLst/>
            <a:gdLst/>
            <a:ahLst/>
            <a:cxnLst/>
            <a:rect l="l" t="t" r="r" b="b"/>
            <a:pathLst>
              <a:path w="12192" h="1344422">
                <a:moveTo>
                  <a:pt x="0" y="1344422"/>
                </a:moveTo>
                <a:lnTo>
                  <a:pt x="0" y="0"/>
                </a:lnTo>
                <a:lnTo>
                  <a:pt x="12192" y="0"/>
                </a:lnTo>
                <a:lnTo>
                  <a:pt x="12192" y="1344422"/>
                </a:lnTo>
                <a:lnTo>
                  <a:pt x="0" y="1344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2069592" y="3095829"/>
            <a:ext cx="3722496" cy="1263701"/>
          </a:xfrm>
          <a:custGeom>
            <a:avLst/>
            <a:gdLst/>
            <a:ahLst/>
            <a:cxnLst/>
            <a:rect l="l" t="t" r="r" b="b"/>
            <a:pathLst>
              <a:path w="3722496" h="1263701">
                <a:moveTo>
                  <a:pt x="0" y="1263701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71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95879"/>
            <a:ext cx="3722496" cy="240792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161032" y="3138726"/>
            <a:ext cx="16761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ADC reg/mem,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7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36672"/>
            <a:ext cx="3722496" cy="213359"/>
          </a:xfrm>
          <a:prstGeom prst="rect">
            <a:avLst/>
          </a:prstGeom>
        </p:spPr>
      </p:pic>
      <p:pic>
        <p:nvPicPr>
          <p:cNvPr id="57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50031"/>
            <a:ext cx="3722496" cy="213360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161033" y="3565446"/>
            <a:ext cx="12012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7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3341"/>
            <a:ext cx="3722496" cy="213665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3" y="3779060"/>
            <a:ext cx="13423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0" name="object 600"/>
          <p:cNvSpPr/>
          <p:nvPr/>
        </p:nvSpPr>
        <p:spPr>
          <a:xfrm>
            <a:off x="5804282" y="3095829"/>
            <a:ext cx="4408043" cy="1263701"/>
          </a:xfrm>
          <a:custGeom>
            <a:avLst/>
            <a:gdLst/>
            <a:ahLst/>
            <a:cxnLst/>
            <a:rect l="l" t="t" r="r" b="b"/>
            <a:pathLst>
              <a:path w="4408043" h="1263701">
                <a:moveTo>
                  <a:pt x="0" y="1263701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7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95880"/>
            <a:ext cx="4408043" cy="262127"/>
          </a:xfrm>
          <a:prstGeom prst="rect">
            <a:avLst/>
          </a:prstGeom>
        </p:spPr>
      </p:pic>
      <p:pic>
        <p:nvPicPr>
          <p:cNvPr id="57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358007"/>
            <a:ext cx="4408043" cy="40538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895721" y="3563922"/>
            <a:ext cx="19213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(reg)+ data+CF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7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63341"/>
            <a:ext cx="4408043" cy="213665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895721" y="3777536"/>
            <a:ext cx="21525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(mem)+data+CF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1" name="object 601"/>
          <p:cNvSpPr/>
          <p:nvPr/>
        </p:nvSpPr>
        <p:spPr>
          <a:xfrm>
            <a:off x="2057400" y="3057778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2069592" y="3057778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5792089" y="305777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5830190" y="3057778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10212324" y="3057778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2057400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5792089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10212324" y="3095829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2069592" y="4371798"/>
            <a:ext cx="3722496" cy="1146353"/>
          </a:xfrm>
          <a:custGeom>
            <a:avLst/>
            <a:gdLst/>
            <a:ahLst/>
            <a:cxnLst/>
            <a:rect l="l" t="t" r="r" b="b"/>
            <a:pathLst>
              <a:path w="3722496" h="1146353">
                <a:moveTo>
                  <a:pt x="0" y="114635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7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371721"/>
            <a:ext cx="3722496" cy="25450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2161032" y="4428284"/>
            <a:ext cx="11741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ADDC A,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7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26229"/>
            <a:ext cx="3722496" cy="211836"/>
          </a:xfrm>
          <a:prstGeom prst="rect">
            <a:avLst/>
          </a:prstGeom>
        </p:spPr>
      </p:pic>
      <p:pic>
        <p:nvPicPr>
          <p:cNvPr id="58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838065"/>
            <a:ext cx="3722496" cy="21488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2161033" y="4853480"/>
            <a:ext cx="12539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AL,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8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052949"/>
            <a:ext cx="3722496" cy="21336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2161033" y="5068364"/>
            <a:ext cx="1365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AX,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0" name="object 610"/>
          <p:cNvSpPr/>
          <p:nvPr/>
        </p:nvSpPr>
        <p:spPr>
          <a:xfrm>
            <a:off x="5804282" y="4371798"/>
            <a:ext cx="4408043" cy="1146353"/>
          </a:xfrm>
          <a:custGeom>
            <a:avLst/>
            <a:gdLst/>
            <a:ahLst/>
            <a:cxnLst/>
            <a:rect l="l" t="t" r="r" b="b"/>
            <a:pathLst>
              <a:path w="4408043" h="1146353">
                <a:moveTo>
                  <a:pt x="0" y="114635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8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371721"/>
            <a:ext cx="4408043" cy="263652"/>
          </a:xfrm>
          <a:prstGeom prst="rect">
            <a:avLst/>
          </a:prstGeom>
        </p:spPr>
      </p:pic>
      <p:pic>
        <p:nvPicPr>
          <p:cNvPr id="583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635373"/>
            <a:ext cx="4408043" cy="204216"/>
          </a:xfrm>
          <a:prstGeom prst="rect">
            <a:avLst/>
          </a:prstGeom>
        </p:spPr>
      </p:pic>
      <p:pic>
        <p:nvPicPr>
          <p:cNvPr id="58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9589"/>
            <a:ext cx="4408043" cy="2133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895721" y="4853480"/>
            <a:ext cx="19902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+ data8+CF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8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052949"/>
            <a:ext cx="4408043" cy="213360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895721" y="5066840"/>
            <a:ext cx="20624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+data16+CF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1" name="object 611"/>
          <p:cNvSpPr/>
          <p:nvPr/>
        </p:nvSpPr>
        <p:spPr>
          <a:xfrm>
            <a:off x="2057400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2069592" y="4359529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5792089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5804282" y="4359529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10212324" y="435952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2057400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2057400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2057400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2069592" y="5518150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5792089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5792089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5804282" y="5518150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10212324" y="4371798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10212324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10212324" y="551815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630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60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58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26" name="object 626"/>
          <p:cNvSpPr/>
          <p:nvPr/>
        </p:nvSpPr>
        <p:spPr>
          <a:xfrm>
            <a:off x="4947539" y="1140206"/>
            <a:ext cx="603504" cy="278892"/>
          </a:xfrm>
          <a:custGeom>
            <a:avLst/>
            <a:gdLst/>
            <a:ahLst/>
            <a:cxnLst/>
            <a:rect l="l" t="t" r="r" b="b"/>
            <a:pathLst>
              <a:path w="603504" h="278892">
                <a:moveTo>
                  <a:pt x="0" y="278892"/>
                </a:moveTo>
                <a:lnTo>
                  <a:pt x="0" y="0"/>
                </a:lnTo>
                <a:lnTo>
                  <a:pt x="603504" y="0"/>
                </a:lnTo>
                <a:lnTo>
                  <a:pt x="603504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627" name="object 627"/>
          <p:cNvSpPr/>
          <p:nvPr/>
        </p:nvSpPr>
        <p:spPr>
          <a:xfrm>
            <a:off x="2069592" y="1713357"/>
            <a:ext cx="3722496" cy="1347470"/>
          </a:xfrm>
          <a:custGeom>
            <a:avLst/>
            <a:gdLst/>
            <a:ahLst/>
            <a:cxnLst/>
            <a:rect l="l" t="t" r="r" b="b"/>
            <a:pathLst>
              <a:path w="3722496" h="1347470">
                <a:moveTo>
                  <a:pt x="0" y="134747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8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23041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SUB reg2/ mem, reg1/mem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8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67738"/>
            <a:ext cx="3722496" cy="211836"/>
          </a:xfrm>
          <a:prstGeom prst="rect">
            <a:avLst/>
          </a:prstGeom>
        </p:spPr>
      </p:pic>
      <p:pic>
        <p:nvPicPr>
          <p:cNvPr id="58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9650"/>
            <a:ext cx="3722496" cy="21366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5370"/>
            <a:ext cx="13035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9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93315"/>
            <a:ext cx="3722496" cy="21336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408730"/>
            <a:ext cx="13439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reg2,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9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6"/>
            <a:ext cx="3722496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2622090"/>
            <a:ext cx="13439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8" name="object 628"/>
          <p:cNvSpPr/>
          <p:nvPr/>
        </p:nvSpPr>
        <p:spPr>
          <a:xfrm>
            <a:off x="5804282" y="1713357"/>
            <a:ext cx="4408043" cy="1347470"/>
          </a:xfrm>
          <a:custGeom>
            <a:avLst/>
            <a:gdLst/>
            <a:ahLst/>
            <a:cxnLst/>
            <a:rect l="l" t="t" r="r" b="b"/>
            <a:pathLst>
              <a:path w="4408043" h="1347470">
                <a:moveTo>
                  <a:pt x="0" y="1347470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9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59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1168"/>
          </a:xfrm>
          <a:prstGeom prst="rect">
            <a:avLst/>
          </a:prstGeom>
        </p:spPr>
      </p:pic>
      <p:pic>
        <p:nvPicPr>
          <p:cNvPr id="59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6602"/>
            <a:ext cx="4408043" cy="216712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2" y="2189274"/>
            <a:ext cx="13587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647179" y="2189274"/>
            <a:ext cx="504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9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3315"/>
            <a:ext cx="4408043" cy="21336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2" y="2402634"/>
            <a:ext cx="13587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(reg2)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647179" y="2402634"/>
            <a:ext cx="545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9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5"/>
            <a:ext cx="4408043" cy="21488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895722" y="2617518"/>
            <a:ext cx="143949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721855" y="2617518"/>
            <a:ext cx="504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9" name="object 629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2057400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5792089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10212324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2069592" y="3098877"/>
            <a:ext cx="3722496" cy="1263701"/>
          </a:xfrm>
          <a:custGeom>
            <a:avLst/>
            <a:gdLst/>
            <a:ahLst/>
            <a:cxnLst/>
            <a:rect l="l" t="t" r="r" b="b"/>
            <a:pathLst>
              <a:path w="3722496" h="1263701">
                <a:moveTo>
                  <a:pt x="0" y="1263701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9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98927"/>
            <a:ext cx="3722496" cy="240792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161032" y="3141774"/>
            <a:ext cx="16664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SUB reg/mem,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9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39719"/>
            <a:ext cx="3722496" cy="210312"/>
          </a:xfrm>
          <a:prstGeom prst="rect">
            <a:avLst/>
          </a:prstGeom>
        </p:spPr>
      </p:pic>
      <p:pic>
        <p:nvPicPr>
          <p:cNvPr id="59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50031"/>
            <a:ext cx="3722496" cy="214884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2161033" y="3560874"/>
            <a:ext cx="11916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0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4864"/>
            <a:ext cx="3722496" cy="21518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2161033" y="3776012"/>
            <a:ext cx="13327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0" name="object 640"/>
          <p:cNvSpPr/>
          <p:nvPr/>
        </p:nvSpPr>
        <p:spPr>
          <a:xfrm>
            <a:off x="5804282" y="3098877"/>
            <a:ext cx="4408043" cy="1263701"/>
          </a:xfrm>
          <a:custGeom>
            <a:avLst/>
            <a:gdLst/>
            <a:ahLst/>
            <a:cxnLst/>
            <a:rect l="l" t="t" r="r" b="b"/>
            <a:pathLst>
              <a:path w="4408043" h="1263701">
                <a:moveTo>
                  <a:pt x="0" y="1263701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01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98927"/>
            <a:ext cx="4408043" cy="262128"/>
          </a:xfrm>
          <a:prstGeom prst="rect">
            <a:avLst/>
          </a:prstGeom>
        </p:spPr>
      </p:pic>
      <p:pic>
        <p:nvPicPr>
          <p:cNvPr id="602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361055"/>
            <a:ext cx="4408043" cy="4038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895721" y="3560874"/>
            <a:ext cx="115736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394194" y="3560874"/>
            <a:ext cx="3722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03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64864"/>
            <a:ext cx="4408043" cy="215188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895722" y="3776012"/>
            <a:ext cx="18626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 -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1" name="object 641"/>
          <p:cNvSpPr/>
          <p:nvPr/>
        </p:nvSpPr>
        <p:spPr>
          <a:xfrm>
            <a:off x="2057400" y="306082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2069592" y="3060827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5792089" y="30608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5830190" y="3060827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10212324" y="306082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2057400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5792089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10212324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2069592" y="4374846"/>
            <a:ext cx="3722496" cy="1144829"/>
          </a:xfrm>
          <a:custGeom>
            <a:avLst/>
            <a:gdLst/>
            <a:ahLst/>
            <a:cxnLst/>
            <a:rect l="l" t="t" r="r" b="b"/>
            <a:pathLst>
              <a:path w="3722496" h="1144829">
                <a:moveTo>
                  <a:pt x="0" y="1144829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144829"/>
                </a:lnTo>
                <a:lnTo>
                  <a:pt x="0" y="114482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0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374769"/>
            <a:ext cx="3722496" cy="254508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2161032" y="4431332"/>
            <a:ext cx="10333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SUB A,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0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29277"/>
            <a:ext cx="3722496" cy="210312"/>
          </a:xfrm>
          <a:prstGeom prst="rect">
            <a:avLst/>
          </a:prstGeom>
        </p:spPr>
      </p:pic>
      <p:pic>
        <p:nvPicPr>
          <p:cNvPr id="60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839589"/>
            <a:ext cx="3722496" cy="214884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2161033" y="4850432"/>
            <a:ext cx="12443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AL,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0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054473"/>
            <a:ext cx="3722496" cy="21488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2161033" y="5065316"/>
            <a:ext cx="13562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SUB AX,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0" name="object 650"/>
          <p:cNvSpPr/>
          <p:nvPr/>
        </p:nvSpPr>
        <p:spPr>
          <a:xfrm>
            <a:off x="5804282" y="4374846"/>
            <a:ext cx="4408043" cy="1144829"/>
          </a:xfrm>
          <a:custGeom>
            <a:avLst/>
            <a:gdLst/>
            <a:ahLst/>
            <a:cxnLst/>
            <a:rect l="l" t="t" r="r" b="b"/>
            <a:pathLst>
              <a:path w="4408043" h="1144829">
                <a:moveTo>
                  <a:pt x="0" y="1144829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144829"/>
                </a:lnTo>
                <a:lnTo>
                  <a:pt x="0" y="114482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08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374769"/>
            <a:ext cx="4408043" cy="262128"/>
          </a:xfrm>
          <a:prstGeom prst="rect">
            <a:avLst/>
          </a:prstGeom>
        </p:spPr>
      </p:pic>
      <p:pic>
        <p:nvPicPr>
          <p:cNvPr id="60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636897"/>
            <a:ext cx="4408043" cy="201168"/>
          </a:xfrm>
          <a:prstGeom prst="rect">
            <a:avLst/>
          </a:prstGeom>
        </p:spPr>
      </p:pic>
      <p:pic>
        <p:nvPicPr>
          <p:cNvPr id="610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8065"/>
            <a:ext cx="4408043" cy="216408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5895722" y="4850432"/>
            <a:ext cx="15985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-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1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054473"/>
            <a:ext cx="4408043" cy="214884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5895722" y="5065316"/>
            <a:ext cx="1721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-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1" name="object 651"/>
          <p:cNvSpPr/>
          <p:nvPr/>
        </p:nvSpPr>
        <p:spPr>
          <a:xfrm>
            <a:off x="2057400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2069592" y="436257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5792089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5804282" y="436257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10212324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2057400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2057400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2057400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2069592" y="552119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5792089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5792089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5804282" y="552119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10212324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10212324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10212324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148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2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540" y="47625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52601" y="1407303"/>
            <a:ext cx="184306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52601" y="1797447"/>
            <a:ext cx="205242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 Immediate Addressing</a:t>
            </a:r>
            <a:r>
              <a:rPr sz="1100" spc="10" dirty="0">
                <a:latin typeface="Verdana"/>
                <a:cs typeface="Verdana"/>
              </a:rPr>
              <a:t> 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545203" y="218183"/>
            <a:ext cx="2365782" cy="3089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spc="10" dirty="0">
                <a:solidFill>
                  <a:srgbClr val="FF0066"/>
                </a:solidFill>
                <a:latin typeface="Verdana"/>
                <a:cs typeface="Verdana"/>
              </a:rPr>
              <a:t>Addressing Modes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52601" y="2294652"/>
            <a:ext cx="164493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52601" y="2690891"/>
            <a:ext cx="250542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52601" y="3087132"/>
            <a:ext cx="167250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52600" y="3484896"/>
            <a:ext cx="180652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52600" y="3879866"/>
            <a:ext cx="216431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52600" y="4276106"/>
            <a:ext cx="165455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52600" y="4673870"/>
            <a:ext cx="229768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 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52600" y="5070110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52600" y="6051896"/>
            <a:ext cx="180491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192904" y="1429941"/>
            <a:ext cx="42354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this addressing mode, the effective address of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2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894" y="1627887"/>
            <a:ext cx="2264918" cy="213359"/>
          </a:xfrm>
          <a:prstGeom prst="rect">
            <a:avLst/>
          </a:prstGeom>
        </p:spPr>
      </p:pic>
      <p:pic>
        <p:nvPicPr>
          <p:cNvPr id="42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772" y="1627887"/>
            <a:ext cx="32004" cy="213359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192903" y="1643301"/>
            <a:ext cx="43867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 program instruction is s p e c i f i e d  relative to  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2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904" y="1841246"/>
            <a:ext cx="2391791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192904" y="1856662"/>
            <a:ext cx="3500317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 Pointer (IP)by an 8-bit signed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displacement.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2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213" y="2478659"/>
            <a:ext cx="946404" cy="21640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479416" y="2497122"/>
            <a:ext cx="138082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r>
              <a:rPr sz="1400" b="1" spc="10" dirty="0">
                <a:latin typeface="Arial"/>
                <a:cs typeface="Arial"/>
              </a:rPr>
              <a:t>JZ0AH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479415" y="2918333"/>
            <a:ext cx="87812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192903" y="3282569"/>
            <a:ext cx="193001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000A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0A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 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(sign extend)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192904" y="3651377"/>
            <a:ext cx="9303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If ZF =1then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192903" y="4015867"/>
            <a:ext cx="1314206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EA = (IP) + 000A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BA = (CS) x 16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5192903" y="4758056"/>
            <a:ext cx="4239622" cy="8002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If ZF = 1, then the program control jumps to new address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calculated above.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If ZF = 0, then next instruction of the 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program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executed.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8" name="object 468"/>
          <p:cNvSpPr/>
          <p:nvPr/>
        </p:nvSpPr>
        <p:spPr>
          <a:xfrm>
            <a:off x="1693546" y="5401335"/>
            <a:ext cx="3264535" cy="421640"/>
          </a:xfrm>
          <a:custGeom>
            <a:avLst/>
            <a:gdLst/>
            <a:ahLst/>
            <a:cxnLst/>
            <a:rect l="l" t="t" r="r" b="b"/>
            <a:pathLst>
              <a:path w="3264535" h="421640">
                <a:moveTo>
                  <a:pt x="0" y="421640"/>
                </a:moveTo>
                <a:lnTo>
                  <a:pt x="0" y="0"/>
                </a:lnTo>
                <a:lnTo>
                  <a:pt x="3264535" y="0"/>
                </a:lnTo>
                <a:lnTo>
                  <a:pt x="3264535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1795273" y="5541356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71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2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78508" y="1018683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78508" y="1408827"/>
            <a:ext cx="209698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   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8" y="1805067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735314" y="182118"/>
            <a:ext cx="143789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Group IV: Implied</a:t>
            </a:r>
            <a:endParaRPr sz="1200">
              <a:latin typeface="Arial"/>
              <a:cs typeface="Arial"/>
            </a:endParaRPr>
          </a:p>
          <a:p>
            <a:pPr marL="117347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Addressing mode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640600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8" y="3036840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9" y="3433079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9" y="3829574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8" y="4225814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9" y="4622054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22933" y="4622054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8" y="5018294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5414915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587620" y="1841422"/>
            <a:ext cx="372217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Instructions  using  this  mode  have  no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operands. The instruction itself will specify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587619" y="2268522"/>
            <a:ext cx="11785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data to be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044574" y="2268522"/>
            <a:ext cx="1027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operated by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303430" y="2268522"/>
            <a:ext cx="2715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688218" y="2268522"/>
            <a:ext cx="9884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2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417" y="2676778"/>
            <a:ext cx="790956" cy="216408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587620" y="2695242"/>
            <a:ext cx="14853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r>
              <a:rPr sz="1400" b="1" spc="10" dirty="0">
                <a:latin typeface="Arial"/>
                <a:cs typeface="Arial"/>
              </a:rPr>
              <a:t> CLC   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5587620" y="3121962"/>
            <a:ext cx="283891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This clears the carry flag to zero.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9" name="object 469"/>
          <p:cNvSpPr/>
          <p:nvPr/>
        </p:nvSpPr>
        <p:spPr>
          <a:xfrm>
            <a:off x="1683385" y="5743486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1786129" y="5884256"/>
            <a:ext cx="191007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Relative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134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2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13788" y="1718771"/>
            <a:ext cx="3745256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latin typeface="Arial"/>
                <a:cs typeface="Arial"/>
              </a:rPr>
              <a:t>8086 supports 6 types of instructions.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708146" y="2260172"/>
            <a:ext cx="2810256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1. Data Transfer Instructions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708147" y="2747852"/>
            <a:ext cx="2503955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2. Arithmetic Instructions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708147" y="3235531"/>
            <a:ext cx="2209579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3. Logical Instructions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708146" y="3723465"/>
            <a:ext cx="3435236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4. String manipulation Instructions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708146" y="4211146"/>
            <a:ext cx="3085460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5. Process Control Instructions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708146" y="4700350"/>
            <a:ext cx="3099438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66"/>
                </a:solidFill>
                <a:latin typeface="Arial"/>
                <a:cs typeface="Arial"/>
              </a:rPr>
              <a:t>6. Control Transfer Instructions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551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2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246499" y="645288"/>
            <a:ext cx="31534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1. Data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656637" y="2436368"/>
            <a:ext cx="5911875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Generally involve two operands: Source operand and</a:t>
            </a:r>
            <a:endParaRPr>
              <a:latin typeface="Arial"/>
              <a:cs typeface="Arial"/>
            </a:endParaRPr>
          </a:p>
          <a:p>
            <a:pPr marL="969213"/>
            <a:r>
              <a:rPr b="1" spc="10" dirty="0">
                <a:latin typeface="Arial"/>
                <a:cs typeface="Arial"/>
              </a:rPr>
              <a:t>Destination operand of the same size.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70177" y="3250183"/>
            <a:ext cx="6691575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C00000"/>
                </a:solidFill>
                <a:latin typeface="Arial"/>
                <a:cs typeface="Arial"/>
              </a:rPr>
              <a:t>Source</a:t>
            </a:r>
            <a:r>
              <a:rPr b="1" spc="10" dirty="0">
                <a:latin typeface="Arial"/>
                <a:cs typeface="Arial"/>
              </a:rPr>
              <a:t>: Register or a memory location or an immediate data</a:t>
            </a:r>
            <a:endParaRPr>
              <a:latin typeface="Arial"/>
              <a:cs typeface="Arial"/>
            </a:endParaRPr>
          </a:p>
          <a:p>
            <a:pPr marL="1038097"/>
            <a:r>
              <a:rPr b="1" spc="10" dirty="0">
                <a:solidFill>
                  <a:srgbClr val="C00000"/>
                </a:solidFill>
                <a:latin typeface="Arial"/>
                <a:cs typeface="Arial"/>
              </a:rPr>
              <a:t>Destination </a:t>
            </a:r>
            <a:r>
              <a:rPr b="1" spc="10" dirty="0">
                <a:latin typeface="Arial"/>
                <a:cs typeface="Arial"/>
              </a:rPr>
              <a:t>: Register or a memory location.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197607" y="4082543"/>
            <a:ext cx="490518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The size should be a either a byte or a word.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199133" y="4631182"/>
            <a:ext cx="6443623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52400"/>
            <a:r>
              <a:rPr b="1" spc="10" dirty="0">
                <a:latin typeface="Arial"/>
                <a:cs typeface="Arial"/>
              </a:rPr>
              <a:t>A 8-bit data can only be moved to 8-bit register/ memory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and a 16-bit data can be moved to 16-bit register/ memory.</a:t>
            </a:r>
            <a:endParaRPr>
              <a:latin typeface="Arial"/>
              <a:cs typeface="Arial"/>
            </a:endParaRPr>
          </a:p>
        </p:txBody>
      </p:sp>
      <p:sp>
        <p:nvSpPr>
          <p:cNvPr id="470" name="object 470"/>
          <p:cNvSpPr/>
          <p:nvPr/>
        </p:nvSpPr>
        <p:spPr>
          <a:xfrm>
            <a:off x="2057400" y="1548511"/>
            <a:ext cx="7924800" cy="762000"/>
          </a:xfrm>
          <a:custGeom>
            <a:avLst/>
            <a:gdLst/>
            <a:ahLst/>
            <a:cxnLst/>
            <a:rect l="l" t="t" r="r" b="b"/>
            <a:pathLst>
              <a:path w="7924800" h="762000">
                <a:moveTo>
                  <a:pt x="7797800" y="0"/>
                </a:moveTo>
                <a:lnTo>
                  <a:pt x="127000" y="0"/>
                </a:lnTo>
                <a:lnTo>
                  <a:pt x="77470" y="10160"/>
                </a:lnTo>
                <a:lnTo>
                  <a:pt x="37465" y="37465"/>
                </a:lnTo>
                <a:lnTo>
                  <a:pt x="10160" y="77470"/>
                </a:lnTo>
                <a:lnTo>
                  <a:pt x="0" y="127000"/>
                </a:lnTo>
                <a:lnTo>
                  <a:pt x="0" y="635000"/>
                </a:lnTo>
                <a:lnTo>
                  <a:pt x="10160" y="684530"/>
                </a:lnTo>
                <a:lnTo>
                  <a:pt x="37465" y="724535"/>
                </a:lnTo>
                <a:lnTo>
                  <a:pt x="77470" y="751840"/>
                </a:lnTo>
                <a:lnTo>
                  <a:pt x="127000" y="762000"/>
                </a:lnTo>
                <a:lnTo>
                  <a:pt x="7797800" y="762000"/>
                </a:lnTo>
                <a:lnTo>
                  <a:pt x="7847330" y="751840"/>
                </a:lnTo>
                <a:lnTo>
                  <a:pt x="7887335" y="724535"/>
                </a:lnTo>
                <a:lnTo>
                  <a:pt x="7914640" y="684530"/>
                </a:lnTo>
                <a:lnTo>
                  <a:pt x="7924800" y="635000"/>
                </a:lnTo>
                <a:lnTo>
                  <a:pt x="7924800" y="127000"/>
                </a:lnTo>
                <a:lnTo>
                  <a:pt x="7914640" y="77470"/>
                </a:lnTo>
                <a:lnTo>
                  <a:pt x="7887335" y="37465"/>
                </a:lnTo>
                <a:lnTo>
                  <a:pt x="7847330" y="10160"/>
                </a:lnTo>
                <a:lnTo>
                  <a:pt x="7797800" y="0"/>
                </a:lnTo>
                <a:close/>
              </a:path>
            </a:pathLst>
          </a:custGeom>
          <a:solidFill>
            <a:srgbClr val="66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2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548384"/>
            <a:ext cx="7924800" cy="762000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373173" y="1628267"/>
            <a:ext cx="6204263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Instructions that are used to transfer data/ address in to</a:t>
            </a:r>
            <a:endParaRPr>
              <a:latin typeface="Arial"/>
              <a:cs typeface="Arial"/>
            </a:endParaRPr>
          </a:p>
          <a:p>
            <a:pPr marL="914349"/>
            <a:r>
              <a:rPr b="1" spc="10" dirty="0">
                <a:latin typeface="Arial"/>
                <a:cs typeface="Arial"/>
              </a:rPr>
              <a:t>registers, memory locations and I/O ports.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19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55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3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471" name="object 471"/>
          <p:cNvSpPr/>
          <p:nvPr/>
        </p:nvSpPr>
        <p:spPr>
          <a:xfrm>
            <a:off x="4318636" y="1082929"/>
            <a:ext cx="1579245" cy="396240"/>
          </a:xfrm>
          <a:custGeom>
            <a:avLst/>
            <a:gdLst/>
            <a:ahLst/>
            <a:cxnLst/>
            <a:rect l="l" t="t" r="r" b="b"/>
            <a:pathLst>
              <a:path w="1579245" h="396240">
                <a:moveTo>
                  <a:pt x="1579245" y="0"/>
                </a:moveTo>
                <a:lnTo>
                  <a:pt x="786765" y="0"/>
                </a:lnTo>
                <a:lnTo>
                  <a:pt x="786765" y="1270"/>
                </a:lnTo>
                <a:lnTo>
                  <a:pt x="0" y="1270"/>
                </a:lnTo>
                <a:lnTo>
                  <a:pt x="0" y="396240"/>
                </a:lnTo>
                <a:lnTo>
                  <a:pt x="792480" y="396240"/>
                </a:lnTo>
                <a:lnTo>
                  <a:pt x="792480" y="394335"/>
                </a:lnTo>
                <a:lnTo>
                  <a:pt x="1579245" y="394335"/>
                </a:lnTo>
                <a:lnTo>
                  <a:pt x="157924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246499" y="645288"/>
            <a:ext cx="31534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1. Data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319526" y="1163448"/>
            <a:ext cx="491936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MOV, XCHG, PUSH, POP, IN, OUT …</a:t>
            </a:r>
            <a:endParaRPr>
              <a:latin typeface="Arial"/>
              <a:cs typeface="Arial"/>
            </a:endParaRPr>
          </a:p>
        </p:txBody>
      </p:sp>
      <p:sp>
        <p:nvSpPr>
          <p:cNvPr id="472" name="object 472"/>
          <p:cNvSpPr/>
          <p:nvPr/>
        </p:nvSpPr>
        <p:spPr>
          <a:xfrm>
            <a:off x="2069592" y="1713357"/>
            <a:ext cx="3722496" cy="1345946"/>
          </a:xfrm>
          <a:custGeom>
            <a:avLst/>
            <a:gdLst/>
            <a:ahLst/>
            <a:cxnLst/>
            <a:rect l="l" t="t" r="r" b="b"/>
            <a:pathLst>
              <a:path w="3722496" h="1345946">
                <a:moveTo>
                  <a:pt x="0" y="1345946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345946"/>
                </a:lnTo>
                <a:lnTo>
                  <a:pt x="0" y="1345946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25298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23839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MOV reg2/ mem, reg1/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3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66214"/>
            <a:ext cx="3722496" cy="213360"/>
          </a:xfrm>
          <a:prstGeom prst="rect">
            <a:avLst/>
          </a:prstGeom>
        </p:spPr>
      </p:pic>
      <p:pic>
        <p:nvPicPr>
          <p:cNvPr id="43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9650"/>
            <a:ext cx="3722496" cy="21366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5370"/>
            <a:ext cx="133241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3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93315"/>
            <a:ext cx="3722496" cy="21336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408730"/>
            <a:ext cx="13728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mem,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3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6"/>
            <a:ext cx="3722496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2622090"/>
            <a:ext cx="13728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reg2,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3" name="object 473"/>
          <p:cNvSpPr/>
          <p:nvPr/>
        </p:nvSpPr>
        <p:spPr>
          <a:xfrm>
            <a:off x="5804282" y="1713357"/>
            <a:ext cx="4408043" cy="1345946"/>
          </a:xfrm>
          <a:custGeom>
            <a:avLst/>
            <a:gdLst/>
            <a:ahLst/>
            <a:cxnLst/>
            <a:rect l="l" t="t" r="r" b="b"/>
            <a:pathLst>
              <a:path w="4408043" h="1345946">
                <a:moveTo>
                  <a:pt x="0" y="1345946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345946"/>
                </a:lnTo>
                <a:lnTo>
                  <a:pt x="0" y="1345946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36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43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1168"/>
          </a:xfrm>
          <a:prstGeom prst="rect">
            <a:avLst/>
          </a:prstGeom>
        </p:spPr>
      </p:pic>
      <p:pic>
        <p:nvPicPr>
          <p:cNvPr id="438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6603"/>
            <a:ext cx="4408043" cy="215189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1" y="2187750"/>
            <a:ext cx="12471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39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1791"/>
            <a:ext cx="4408043" cy="21336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1" y="2401110"/>
            <a:ext cx="128753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40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5151"/>
            <a:ext cx="4408043" cy="216408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1" y="2617518"/>
            <a:ext cx="128753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4" name="object 474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2057400" y="1713357"/>
            <a:ext cx="12192" cy="1345946"/>
          </a:xfrm>
          <a:custGeom>
            <a:avLst/>
            <a:gdLst/>
            <a:ahLst/>
            <a:cxnLst/>
            <a:rect l="l" t="t" r="r" b="b"/>
            <a:pathLst>
              <a:path w="12192" h="1345946">
                <a:moveTo>
                  <a:pt x="0" y="1345946"/>
                </a:moveTo>
                <a:lnTo>
                  <a:pt x="0" y="0"/>
                </a:lnTo>
                <a:lnTo>
                  <a:pt x="12192" y="0"/>
                </a:lnTo>
                <a:lnTo>
                  <a:pt x="12192" y="1345946"/>
                </a:lnTo>
                <a:lnTo>
                  <a:pt x="0" y="1345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5792089" y="1713357"/>
            <a:ext cx="12192" cy="1345946"/>
          </a:xfrm>
          <a:custGeom>
            <a:avLst/>
            <a:gdLst/>
            <a:ahLst/>
            <a:cxnLst/>
            <a:rect l="l" t="t" r="r" b="b"/>
            <a:pathLst>
              <a:path w="12192" h="1345946">
                <a:moveTo>
                  <a:pt x="0" y="1345946"/>
                </a:moveTo>
                <a:lnTo>
                  <a:pt x="0" y="0"/>
                </a:lnTo>
                <a:lnTo>
                  <a:pt x="12192" y="0"/>
                </a:lnTo>
                <a:lnTo>
                  <a:pt x="12192" y="1345946"/>
                </a:lnTo>
                <a:lnTo>
                  <a:pt x="0" y="1345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10212324" y="1713357"/>
            <a:ext cx="12192" cy="1345946"/>
          </a:xfrm>
          <a:custGeom>
            <a:avLst/>
            <a:gdLst/>
            <a:ahLst/>
            <a:cxnLst/>
            <a:rect l="l" t="t" r="r" b="b"/>
            <a:pathLst>
              <a:path w="12192" h="1345946">
                <a:moveTo>
                  <a:pt x="0" y="1345946"/>
                </a:moveTo>
                <a:lnTo>
                  <a:pt x="0" y="0"/>
                </a:lnTo>
                <a:lnTo>
                  <a:pt x="12192" y="0"/>
                </a:lnTo>
                <a:lnTo>
                  <a:pt x="12192" y="1345946"/>
                </a:lnTo>
                <a:lnTo>
                  <a:pt x="0" y="1345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2069592" y="3097353"/>
            <a:ext cx="3722496" cy="1076249"/>
          </a:xfrm>
          <a:custGeom>
            <a:avLst/>
            <a:gdLst/>
            <a:ahLst/>
            <a:cxnLst/>
            <a:rect l="l" t="t" r="r" b="b"/>
            <a:pathLst>
              <a:path w="3722496" h="1076249">
                <a:moveTo>
                  <a:pt x="0" y="1076249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076249"/>
                </a:lnTo>
                <a:lnTo>
                  <a:pt x="0" y="107624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4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97404"/>
            <a:ext cx="3722496" cy="242315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161032" y="3140250"/>
            <a:ext cx="17463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MOV reg/ 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4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39719"/>
            <a:ext cx="3722496" cy="210312"/>
          </a:xfrm>
          <a:prstGeom prst="rect">
            <a:avLst/>
          </a:prstGeom>
        </p:spPr>
      </p:pic>
      <p:pic>
        <p:nvPicPr>
          <p:cNvPr id="44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50031"/>
            <a:ext cx="3722496" cy="21488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161033" y="3560874"/>
            <a:ext cx="122052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4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4864"/>
            <a:ext cx="3722496" cy="215188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3" y="3776012"/>
            <a:ext cx="13615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5" name="object 485"/>
          <p:cNvSpPr/>
          <p:nvPr/>
        </p:nvSpPr>
        <p:spPr>
          <a:xfrm>
            <a:off x="5804282" y="3097353"/>
            <a:ext cx="4408043" cy="1076249"/>
          </a:xfrm>
          <a:custGeom>
            <a:avLst/>
            <a:gdLst/>
            <a:ahLst/>
            <a:cxnLst/>
            <a:rect l="l" t="t" r="r" b="b"/>
            <a:pathLst>
              <a:path w="4408043" h="1076249">
                <a:moveTo>
                  <a:pt x="0" y="1076249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076249"/>
                </a:lnTo>
                <a:lnTo>
                  <a:pt x="0" y="107624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4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97404"/>
            <a:ext cx="4408043" cy="262127"/>
          </a:xfrm>
          <a:prstGeom prst="rect">
            <a:avLst/>
          </a:prstGeom>
        </p:spPr>
      </p:pic>
      <p:pic>
        <p:nvPicPr>
          <p:cNvPr id="446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359531"/>
            <a:ext cx="4408043" cy="403860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895721" y="3559350"/>
            <a:ext cx="10140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4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63340"/>
            <a:ext cx="4408043" cy="216712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895721" y="3776012"/>
            <a:ext cx="11551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6" name="object 486"/>
          <p:cNvSpPr/>
          <p:nvPr/>
        </p:nvSpPr>
        <p:spPr>
          <a:xfrm>
            <a:off x="2057400" y="3059303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2069592" y="3059303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5792089" y="305930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5830190" y="3059303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10212324" y="3059303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2057400" y="3097353"/>
            <a:ext cx="12192" cy="1076249"/>
          </a:xfrm>
          <a:custGeom>
            <a:avLst/>
            <a:gdLst/>
            <a:ahLst/>
            <a:cxnLst/>
            <a:rect l="l" t="t" r="r" b="b"/>
            <a:pathLst>
              <a:path w="12192" h="1076249">
                <a:moveTo>
                  <a:pt x="0" y="1076249"/>
                </a:moveTo>
                <a:lnTo>
                  <a:pt x="0" y="0"/>
                </a:lnTo>
                <a:lnTo>
                  <a:pt x="12192" y="0"/>
                </a:lnTo>
                <a:lnTo>
                  <a:pt x="12192" y="1076249"/>
                </a:lnTo>
                <a:lnTo>
                  <a:pt x="0" y="10762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2057400" y="4173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2057400" y="4173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2069592" y="4173600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5792089" y="3097353"/>
            <a:ext cx="12192" cy="1076249"/>
          </a:xfrm>
          <a:custGeom>
            <a:avLst/>
            <a:gdLst/>
            <a:ahLst/>
            <a:cxnLst/>
            <a:rect l="l" t="t" r="r" b="b"/>
            <a:pathLst>
              <a:path w="12192" h="1076249">
                <a:moveTo>
                  <a:pt x="0" y="1076249"/>
                </a:moveTo>
                <a:lnTo>
                  <a:pt x="0" y="0"/>
                </a:lnTo>
                <a:lnTo>
                  <a:pt x="12192" y="0"/>
                </a:lnTo>
                <a:lnTo>
                  <a:pt x="12192" y="1076249"/>
                </a:lnTo>
                <a:lnTo>
                  <a:pt x="0" y="10762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5792089" y="4173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5804282" y="4173600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10212324" y="3097353"/>
            <a:ext cx="12192" cy="1076249"/>
          </a:xfrm>
          <a:custGeom>
            <a:avLst/>
            <a:gdLst/>
            <a:ahLst/>
            <a:cxnLst/>
            <a:rect l="l" t="t" r="r" b="b"/>
            <a:pathLst>
              <a:path w="12192" h="1076249">
                <a:moveTo>
                  <a:pt x="0" y="1076249"/>
                </a:moveTo>
                <a:lnTo>
                  <a:pt x="0" y="0"/>
                </a:lnTo>
                <a:lnTo>
                  <a:pt x="12192" y="0"/>
                </a:lnTo>
                <a:lnTo>
                  <a:pt x="12192" y="1076249"/>
                </a:lnTo>
                <a:lnTo>
                  <a:pt x="0" y="10762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10212324" y="4173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10212324" y="4173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2069592" y="4498239"/>
            <a:ext cx="3722496" cy="1152449"/>
          </a:xfrm>
          <a:custGeom>
            <a:avLst/>
            <a:gdLst/>
            <a:ahLst/>
            <a:cxnLst/>
            <a:rect l="l" t="t" r="r" b="b"/>
            <a:pathLst>
              <a:path w="3722496" h="1152449">
                <a:moveTo>
                  <a:pt x="0" y="1152449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152449"/>
                </a:lnTo>
                <a:lnTo>
                  <a:pt x="0" y="1152449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48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498213"/>
            <a:ext cx="3722496" cy="25450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2161033" y="4554776"/>
            <a:ext cx="19700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XCHG reg2/ mem,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49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752721"/>
            <a:ext cx="3722496" cy="213360"/>
          </a:xfrm>
          <a:prstGeom prst="rect">
            <a:avLst/>
          </a:prstGeom>
        </p:spPr>
      </p:pic>
      <p:pic>
        <p:nvPicPr>
          <p:cNvPr id="45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966081"/>
            <a:ext cx="3722496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2161032" y="4981496"/>
            <a:ext cx="144430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XCHG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5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179518"/>
            <a:ext cx="3722496" cy="213665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2161032" y="5195237"/>
            <a:ext cx="148470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XCHG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2" name="object 502"/>
          <p:cNvSpPr/>
          <p:nvPr/>
        </p:nvSpPr>
        <p:spPr>
          <a:xfrm>
            <a:off x="5804282" y="4498239"/>
            <a:ext cx="4408043" cy="1152449"/>
          </a:xfrm>
          <a:custGeom>
            <a:avLst/>
            <a:gdLst/>
            <a:ahLst/>
            <a:cxnLst/>
            <a:rect l="l" t="t" r="r" b="b"/>
            <a:pathLst>
              <a:path w="4408043" h="1152449">
                <a:moveTo>
                  <a:pt x="0" y="1152449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152449"/>
                </a:lnTo>
                <a:lnTo>
                  <a:pt x="0" y="1152449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52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498213"/>
            <a:ext cx="4408043" cy="262128"/>
          </a:xfrm>
          <a:prstGeom prst="rect">
            <a:avLst/>
          </a:prstGeom>
        </p:spPr>
      </p:pic>
      <p:pic>
        <p:nvPicPr>
          <p:cNvPr id="453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760341"/>
            <a:ext cx="4408043" cy="202692"/>
          </a:xfrm>
          <a:prstGeom prst="rect">
            <a:avLst/>
          </a:prstGeom>
        </p:spPr>
      </p:pic>
      <p:pic>
        <p:nvPicPr>
          <p:cNvPr id="454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963033"/>
            <a:ext cx="4408043" cy="214884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895721" y="4973876"/>
            <a:ext cx="12471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</a:t>
            </a:r>
            <a:r>
              <a:rPr sz="1400" b="1" spc="10" dirty="0">
                <a:latin typeface="Arial"/>
                <a:cs typeface="Arial"/>
              </a:rPr>
              <a:t> (reg1)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55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177994"/>
            <a:ext cx="4408043" cy="216713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895721" y="5190665"/>
            <a:ext cx="128753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</a:t>
            </a:r>
            <a:r>
              <a:rPr sz="1400" b="1" spc="10" dirty="0">
                <a:latin typeface="Arial"/>
                <a:cs typeface="Arial"/>
              </a:rPr>
              <a:t> (reg1)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3" name="object 503"/>
          <p:cNvSpPr/>
          <p:nvPr/>
        </p:nvSpPr>
        <p:spPr>
          <a:xfrm>
            <a:off x="2057400" y="448602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2057400" y="448602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2069592" y="4486021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5792089" y="448602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5804282" y="4486021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10212324" y="448602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10212324" y="448602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2057400" y="4498239"/>
            <a:ext cx="12192" cy="1152449"/>
          </a:xfrm>
          <a:custGeom>
            <a:avLst/>
            <a:gdLst/>
            <a:ahLst/>
            <a:cxnLst/>
            <a:rect l="l" t="t" r="r" b="b"/>
            <a:pathLst>
              <a:path w="12192" h="1152449">
                <a:moveTo>
                  <a:pt x="0" y="1152449"/>
                </a:moveTo>
                <a:lnTo>
                  <a:pt x="0" y="0"/>
                </a:lnTo>
                <a:lnTo>
                  <a:pt x="12192" y="0"/>
                </a:lnTo>
                <a:lnTo>
                  <a:pt x="12192" y="1152449"/>
                </a:lnTo>
                <a:lnTo>
                  <a:pt x="0" y="11524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057401" y="5650687"/>
            <a:ext cx="3734689" cy="38100"/>
          </a:xfrm>
          <a:custGeom>
            <a:avLst/>
            <a:gdLst/>
            <a:ahLst/>
            <a:cxnLst/>
            <a:rect l="l" t="t" r="r" b="b"/>
            <a:pathLst>
              <a:path w="3734689" h="38100">
                <a:moveTo>
                  <a:pt x="0" y="38100"/>
                </a:moveTo>
                <a:lnTo>
                  <a:pt x="0" y="0"/>
                </a:lnTo>
                <a:lnTo>
                  <a:pt x="3734689" y="0"/>
                </a:lnTo>
                <a:lnTo>
                  <a:pt x="37346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5792089" y="4498239"/>
            <a:ext cx="12192" cy="1152449"/>
          </a:xfrm>
          <a:custGeom>
            <a:avLst/>
            <a:gdLst/>
            <a:ahLst/>
            <a:cxnLst/>
            <a:rect l="l" t="t" r="r" b="b"/>
            <a:pathLst>
              <a:path w="12192" h="1152449">
                <a:moveTo>
                  <a:pt x="0" y="1152449"/>
                </a:moveTo>
                <a:lnTo>
                  <a:pt x="0" y="0"/>
                </a:lnTo>
                <a:lnTo>
                  <a:pt x="12192" y="0"/>
                </a:lnTo>
                <a:lnTo>
                  <a:pt x="12192" y="1152449"/>
                </a:lnTo>
                <a:lnTo>
                  <a:pt x="0" y="11524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5792089" y="565068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5830190" y="5650687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10212324" y="4498239"/>
            <a:ext cx="12192" cy="1152449"/>
          </a:xfrm>
          <a:custGeom>
            <a:avLst/>
            <a:gdLst/>
            <a:ahLst/>
            <a:cxnLst/>
            <a:rect l="l" t="t" r="r" b="b"/>
            <a:pathLst>
              <a:path w="12192" h="1152449">
                <a:moveTo>
                  <a:pt x="0" y="1152449"/>
                </a:moveTo>
                <a:lnTo>
                  <a:pt x="0" y="0"/>
                </a:lnTo>
                <a:lnTo>
                  <a:pt x="12192" y="0"/>
                </a:lnTo>
                <a:lnTo>
                  <a:pt x="12192" y="1152449"/>
                </a:lnTo>
                <a:lnTo>
                  <a:pt x="0" y="11524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10212324" y="565068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699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56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246499" y="645288"/>
            <a:ext cx="31534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1. Data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517" name="object 517"/>
          <p:cNvSpPr/>
          <p:nvPr/>
        </p:nvSpPr>
        <p:spPr>
          <a:xfrm>
            <a:off x="5941441" y="1140206"/>
            <a:ext cx="1559306" cy="277368"/>
          </a:xfrm>
          <a:custGeom>
            <a:avLst/>
            <a:gdLst/>
            <a:ahLst/>
            <a:cxnLst/>
            <a:rect l="l" t="t" r="r" b="b"/>
            <a:pathLst>
              <a:path w="1559306" h="277368">
                <a:moveTo>
                  <a:pt x="0" y="277368"/>
                </a:moveTo>
                <a:lnTo>
                  <a:pt x="0" y="0"/>
                </a:lnTo>
                <a:lnTo>
                  <a:pt x="1559306" y="0"/>
                </a:lnTo>
                <a:lnTo>
                  <a:pt x="1559306" y="277368"/>
                </a:lnTo>
                <a:lnTo>
                  <a:pt x="0" y="2773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319526" y="1163448"/>
            <a:ext cx="491936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MOV, XCHG, PUSH, POP, IN, OUT …</a:t>
            </a:r>
            <a:endParaRPr>
              <a:latin typeface="Arial"/>
              <a:cs typeface="Arial"/>
            </a:endParaRPr>
          </a:p>
        </p:txBody>
      </p:sp>
      <p:sp>
        <p:nvSpPr>
          <p:cNvPr id="518" name="object 518"/>
          <p:cNvSpPr/>
          <p:nvPr/>
        </p:nvSpPr>
        <p:spPr>
          <a:xfrm>
            <a:off x="2069592" y="1713230"/>
            <a:ext cx="3722496" cy="2413126"/>
          </a:xfrm>
          <a:custGeom>
            <a:avLst/>
            <a:gdLst/>
            <a:ahLst/>
            <a:cxnLst/>
            <a:rect l="l" t="t" r="r" b="b"/>
            <a:pathLst>
              <a:path w="3722496" h="2413126">
                <a:moveTo>
                  <a:pt x="0" y="2413127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2413127"/>
                </a:lnTo>
                <a:lnTo>
                  <a:pt x="0" y="241312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5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46482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2" y="1768269"/>
            <a:ext cx="15661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PUSH reg16/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5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8126"/>
            <a:ext cx="3722496" cy="42854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196894"/>
            <a:ext cx="10403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PUSH reg16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5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5"/>
            <a:ext cx="3722496" cy="262128"/>
          </a:xfrm>
          <a:prstGeom prst="rect">
            <a:avLst/>
          </a:prstGeom>
        </p:spPr>
      </p:pic>
      <p:pic>
        <p:nvPicPr>
          <p:cNvPr id="46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868804"/>
            <a:ext cx="3722496" cy="374903"/>
          </a:xfrm>
          <a:prstGeom prst="rect">
            <a:avLst/>
          </a:prstGeom>
        </p:spPr>
      </p:pic>
      <p:pic>
        <p:nvPicPr>
          <p:cNvPr id="46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243707"/>
            <a:ext cx="3722496" cy="216408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3262170"/>
            <a:ext cx="9800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PUSH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9" name="object 519"/>
          <p:cNvSpPr/>
          <p:nvPr/>
        </p:nvSpPr>
        <p:spPr>
          <a:xfrm>
            <a:off x="5804282" y="1713230"/>
            <a:ext cx="4408043" cy="2413126"/>
          </a:xfrm>
          <a:custGeom>
            <a:avLst/>
            <a:gdLst/>
            <a:ahLst/>
            <a:cxnLst/>
            <a:rect l="l" t="t" r="r" b="b"/>
            <a:pathLst>
              <a:path w="4408043" h="2413126">
                <a:moveTo>
                  <a:pt x="0" y="2413127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2413127"/>
                </a:lnTo>
                <a:lnTo>
                  <a:pt x="0" y="2413127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6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46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1168"/>
          </a:xfrm>
          <a:prstGeom prst="rect">
            <a:avLst/>
          </a:prstGeom>
        </p:spPr>
      </p:pic>
      <p:pic>
        <p:nvPicPr>
          <p:cNvPr id="46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6602"/>
            <a:ext cx="4408043" cy="216712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895721" y="2189274"/>
            <a:ext cx="12695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(SP)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(SP) –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65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3315"/>
            <a:ext cx="4408043" cy="213360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1" y="2408730"/>
            <a:ext cx="19608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= (SS)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SP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66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6"/>
            <a:ext cx="4408043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1" y="2620566"/>
            <a:ext cx="22430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; 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+ 1)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(reg16)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67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820036"/>
            <a:ext cx="4408043" cy="422147"/>
          </a:xfrm>
          <a:prstGeom prst="rect">
            <a:avLst/>
          </a:prstGeom>
        </p:spPr>
      </p:pic>
      <p:pic>
        <p:nvPicPr>
          <p:cNvPr id="46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242183"/>
            <a:ext cx="4408043" cy="217932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1" y="3254550"/>
            <a:ext cx="12695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(SP)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(SP) –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69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460116"/>
            <a:ext cx="4408043" cy="213359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895721" y="3475530"/>
            <a:ext cx="19608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= (SS)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SP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7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673424"/>
            <a:ext cx="4408043" cy="21366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895722" y="3687620"/>
            <a:ext cx="21827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; 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+ 1)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0" name="object 52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2057400" y="1713230"/>
            <a:ext cx="12192" cy="2413126"/>
          </a:xfrm>
          <a:custGeom>
            <a:avLst/>
            <a:gdLst/>
            <a:ahLst/>
            <a:cxnLst/>
            <a:rect l="l" t="t" r="r" b="b"/>
            <a:pathLst>
              <a:path w="12192" h="2413126">
                <a:moveTo>
                  <a:pt x="0" y="2413127"/>
                </a:moveTo>
                <a:lnTo>
                  <a:pt x="0" y="0"/>
                </a:lnTo>
                <a:lnTo>
                  <a:pt x="12192" y="0"/>
                </a:lnTo>
                <a:lnTo>
                  <a:pt x="12192" y="2413127"/>
                </a:lnTo>
                <a:lnTo>
                  <a:pt x="0" y="2413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5792089" y="1713230"/>
            <a:ext cx="12192" cy="2413126"/>
          </a:xfrm>
          <a:custGeom>
            <a:avLst/>
            <a:gdLst/>
            <a:ahLst/>
            <a:cxnLst/>
            <a:rect l="l" t="t" r="r" b="b"/>
            <a:pathLst>
              <a:path w="12192" h="2413126">
                <a:moveTo>
                  <a:pt x="0" y="2413127"/>
                </a:moveTo>
                <a:lnTo>
                  <a:pt x="0" y="0"/>
                </a:lnTo>
                <a:lnTo>
                  <a:pt x="12192" y="0"/>
                </a:lnTo>
                <a:lnTo>
                  <a:pt x="12192" y="2413127"/>
                </a:lnTo>
                <a:lnTo>
                  <a:pt x="0" y="2413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10212324" y="1713230"/>
            <a:ext cx="12192" cy="2413126"/>
          </a:xfrm>
          <a:custGeom>
            <a:avLst/>
            <a:gdLst/>
            <a:ahLst/>
            <a:cxnLst/>
            <a:rect l="l" t="t" r="r" b="b"/>
            <a:pathLst>
              <a:path w="12192" h="2413126">
                <a:moveTo>
                  <a:pt x="0" y="2413127"/>
                </a:moveTo>
                <a:lnTo>
                  <a:pt x="0" y="0"/>
                </a:lnTo>
                <a:lnTo>
                  <a:pt x="12192" y="0"/>
                </a:lnTo>
                <a:lnTo>
                  <a:pt x="12192" y="2413127"/>
                </a:lnTo>
                <a:lnTo>
                  <a:pt x="0" y="2413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2069592" y="4164534"/>
            <a:ext cx="3722496" cy="2400553"/>
          </a:xfrm>
          <a:custGeom>
            <a:avLst/>
            <a:gdLst/>
            <a:ahLst/>
            <a:cxnLst/>
            <a:rect l="l" t="t" r="r" b="b"/>
            <a:pathLst>
              <a:path w="3722496" h="2400553">
                <a:moveTo>
                  <a:pt x="0" y="2400554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2400554"/>
                </a:lnTo>
                <a:lnTo>
                  <a:pt x="0" y="2400554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7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164456"/>
            <a:ext cx="3722496" cy="45110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61033" y="4208828"/>
            <a:ext cx="14413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POP reg16/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72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15561"/>
            <a:ext cx="3722496" cy="425196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161032" y="4634024"/>
            <a:ext cx="9155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POP reg16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73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040757"/>
            <a:ext cx="3722496" cy="262128"/>
          </a:xfrm>
          <a:prstGeom prst="rect">
            <a:avLst/>
          </a:prstGeom>
        </p:spPr>
      </p:pic>
      <p:pic>
        <p:nvPicPr>
          <p:cNvPr id="474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302910"/>
            <a:ext cx="3722496" cy="379780"/>
          </a:xfrm>
          <a:prstGeom prst="rect">
            <a:avLst/>
          </a:prstGeom>
        </p:spPr>
      </p:pic>
      <p:pic>
        <p:nvPicPr>
          <p:cNvPr id="475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682691"/>
            <a:ext cx="3722496" cy="216408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2161033" y="5701154"/>
            <a:ext cx="8552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POP mem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1" name="object 531"/>
          <p:cNvSpPr/>
          <p:nvPr/>
        </p:nvSpPr>
        <p:spPr>
          <a:xfrm>
            <a:off x="5804282" y="4164534"/>
            <a:ext cx="4408043" cy="2400553"/>
          </a:xfrm>
          <a:custGeom>
            <a:avLst/>
            <a:gdLst/>
            <a:ahLst/>
            <a:cxnLst/>
            <a:rect l="l" t="t" r="r" b="b"/>
            <a:pathLst>
              <a:path w="4408043" h="2400553">
                <a:moveTo>
                  <a:pt x="0" y="2400554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2400554"/>
                </a:lnTo>
                <a:lnTo>
                  <a:pt x="0" y="2400554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76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164457"/>
            <a:ext cx="4408043" cy="262128"/>
          </a:xfrm>
          <a:prstGeom prst="rect">
            <a:avLst/>
          </a:prstGeom>
        </p:spPr>
      </p:pic>
      <p:pic>
        <p:nvPicPr>
          <p:cNvPr id="477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426585"/>
            <a:ext cx="4408043" cy="40538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895721" y="4634024"/>
            <a:ext cx="19608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= (SS)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SP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78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1969"/>
            <a:ext cx="4408043" cy="213360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895721" y="4845860"/>
            <a:ext cx="22430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(reg16)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; 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+ 1)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79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045329"/>
            <a:ext cx="4408043" cy="21336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895721" y="5059220"/>
            <a:ext cx="12743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(SP)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(SP) + 2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0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258766"/>
            <a:ext cx="4408043" cy="262433"/>
          </a:xfrm>
          <a:prstGeom prst="rect">
            <a:avLst/>
          </a:prstGeom>
        </p:spPr>
      </p:pic>
      <p:pic>
        <p:nvPicPr>
          <p:cNvPr id="481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521147"/>
            <a:ext cx="4408043" cy="377952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895721" y="5701154"/>
            <a:ext cx="19608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= (SS)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SP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2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899099"/>
            <a:ext cx="4408043" cy="213360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895722" y="5912990"/>
            <a:ext cx="21827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; MA </a:t>
            </a:r>
            <a:r>
              <a:rPr sz="900" b="1" spc="10" dirty="0">
                <a:latin typeface="Arial"/>
                <a:cs typeface="Arial"/>
              </a:rPr>
              <a:t>S</a:t>
            </a:r>
            <a:r>
              <a:rPr sz="1400" b="1" spc="10" dirty="0">
                <a:latin typeface="Arial"/>
                <a:cs typeface="Arial"/>
              </a:rPr>
              <a:t> + 1)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3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6112459"/>
            <a:ext cx="4408043" cy="213360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5895721" y="6126350"/>
            <a:ext cx="12743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(SP)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(SP) + 2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2" name="object 532"/>
          <p:cNvSpPr/>
          <p:nvPr/>
        </p:nvSpPr>
        <p:spPr>
          <a:xfrm>
            <a:off x="2057400" y="412635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2069592" y="4126357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5792089" y="412635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5830190" y="4126357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10212324" y="412635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2057400" y="4164534"/>
            <a:ext cx="12192" cy="2400553"/>
          </a:xfrm>
          <a:custGeom>
            <a:avLst/>
            <a:gdLst/>
            <a:ahLst/>
            <a:cxnLst/>
            <a:rect l="l" t="t" r="r" b="b"/>
            <a:pathLst>
              <a:path w="12192" h="2400553">
                <a:moveTo>
                  <a:pt x="0" y="2400554"/>
                </a:moveTo>
                <a:lnTo>
                  <a:pt x="0" y="0"/>
                </a:lnTo>
                <a:lnTo>
                  <a:pt x="12192" y="0"/>
                </a:lnTo>
                <a:lnTo>
                  <a:pt x="12192" y="2400554"/>
                </a:lnTo>
                <a:lnTo>
                  <a:pt x="0" y="24005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2057401" y="6565087"/>
            <a:ext cx="3734689" cy="38100"/>
          </a:xfrm>
          <a:custGeom>
            <a:avLst/>
            <a:gdLst/>
            <a:ahLst/>
            <a:cxnLst/>
            <a:rect l="l" t="t" r="r" b="b"/>
            <a:pathLst>
              <a:path w="3734689" h="38100">
                <a:moveTo>
                  <a:pt x="0" y="38100"/>
                </a:moveTo>
                <a:lnTo>
                  <a:pt x="0" y="0"/>
                </a:lnTo>
                <a:lnTo>
                  <a:pt x="3734689" y="0"/>
                </a:lnTo>
                <a:lnTo>
                  <a:pt x="37346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5792089" y="4164534"/>
            <a:ext cx="12192" cy="2400553"/>
          </a:xfrm>
          <a:custGeom>
            <a:avLst/>
            <a:gdLst/>
            <a:ahLst/>
            <a:cxnLst/>
            <a:rect l="l" t="t" r="r" b="b"/>
            <a:pathLst>
              <a:path w="12192" h="2400553">
                <a:moveTo>
                  <a:pt x="0" y="2400554"/>
                </a:moveTo>
                <a:lnTo>
                  <a:pt x="0" y="0"/>
                </a:lnTo>
                <a:lnTo>
                  <a:pt x="12192" y="0"/>
                </a:lnTo>
                <a:lnTo>
                  <a:pt x="12192" y="2400554"/>
                </a:lnTo>
                <a:lnTo>
                  <a:pt x="0" y="24005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5792089" y="656508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5830190" y="6565087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10212324" y="4164534"/>
            <a:ext cx="12192" cy="2400553"/>
          </a:xfrm>
          <a:custGeom>
            <a:avLst/>
            <a:gdLst/>
            <a:ahLst/>
            <a:cxnLst/>
            <a:rect l="l" t="t" r="r" b="b"/>
            <a:pathLst>
              <a:path w="12192" h="2400553">
                <a:moveTo>
                  <a:pt x="0" y="2400554"/>
                </a:moveTo>
                <a:lnTo>
                  <a:pt x="0" y="0"/>
                </a:lnTo>
                <a:lnTo>
                  <a:pt x="12192" y="0"/>
                </a:lnTo>
                <a:lnTo>
                  <a:pt x="12192" y="2400554"/>
                </a:lnTo>
                <a:lnTo>
                  <a:pt x="0" y="24005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10212324" y="656508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780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57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8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246499" y="645288"/>
            <a:ext cx="31534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1. Data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544" name="object 544"/>
          <p:cNvSpPr/>
          <p:nvPr/>
        </p:nvSpPr>
        <p:spPr>
          <a:xfrm>
            <a:off x="7500874" y="1140206"/>
            <a:ext cx="477012" cy="277368"/>
          </a:xfrm>
          <a:custGeom>
            <a:avLst/>
            <a:gdLst/>
            <a:ahLst/>
            <a:cxnLst/>
            <a:rect l="l" t="t" r="r" b="b"/>
            <a:pathLst>
              <a:path w="477012" h="277368">
                <a:moveTo>
                  <a:pt x="0" y="277368"/>
                </a:moveTo>
                <a:lnTo>
                  <a:pt x="0" y="0"/>
                </a:lnTo>
                <a:lnTo>
                  <a:pt x="477012" y="0"/>
                </a:lnTo>
                <a:lnTo>
                  <a:pt x="477012" y="277368"/>
                </a:lnTo>
                <a:lnTo>
                  <a:pt x="0" y="2773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8055611" y="1140206"/>
            <a:ext cx="536447" cy="277368"/>
          </a:xfrm>
          <a:custGeom>
            <a:avLst/>
            <a:gdLst/>
            <a:ahLst/>
            <a:cxnLst/>
            <a:rect l="l" t="t" r="r" b="b"/>
            <a:pathLst>
              <a:path w="536447" h="277368">
                <a:moveTo>
                  <a:pt x="0" y="277368"/>
                </a:moveTo>
                <a:lnTo>
                  <a:pt x="0" y="0"/>
                </a:lnTo>
                <a:lnTo>
                  <a:pt x="536447" y="0"/>
                </a:lnTo>
                <a:lnTo>
                  <a:pt x="536447" y="277368"/>
                </a:lnTo>
                <a:lnTo>
                  <a:pt x="0" y="2773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319526" y="1163448"/>
            <a:ext cx="491936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MOV, XCHG, PUSH, POP, IN, OUT …</a:t>
            </a:r>
            <a:endParaRPr>
              <a:latin typeface="Arial"/>
              <a:cs typeface="Arial"/>
            </a:endParaRPr>
          </a:p>
        </p:txBody>
      </p:sp>
      <p:pic>
        <p:nvPicPr>
          <p:cNvPr id="48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1975485"/>
            <a:ext cx="1664462" cy="1726946"/>
          </a:xfrm>
          <a:prstGeom prst="rect">
            <a:avLst/>
          </a:prstGeom>
        </p:spPr>
      </p:pic>
      <p:pic>
        <p:nvPicPr>
          <p:cNvPr id="48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1975357"/>
            <a:ext cx="1664462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078737" y="2030397"/>
            <a:ext cx="8333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IN A, [DX]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2229943"/>
            <a:ext cx="1664462" cy="210617"/>
          </a:xfrm>
          <a:prstGeom prst="rect">
            <a:avLst/>
          </a:prstGeom>
        </p:spPr>
      </p:pic>
      <p:pic>
        <p:nvPicPr>
          <p:cNvPr id="48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2440559"/>
            <a:ext cx="1664462" cy="2164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078736" y="2459022"/>
            <a:ext cx="9435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AL, [DX]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2656968"/>
            <a:ext cx="1664462" cy="262127"/>
          </a:xfrm>
          <a:prstGeom prst="rect">
            <a:avLst/>
          </a:prstGeom>
        </p:spPr>
      </p:pic>
      <p:pic>
        <p:nvPicPr>
          <p:cNvPr id="49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2919094"/>
            <a:ext cx="1664462" cy="377952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078737" y="3099102"/>
            <a:ext cx="9548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AX, [DX]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91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1975485"/>
            <a:ext cx="2367407" cy="1726946"/>
          </a:xfrm>
          <a:prstGeom prst="rect">
            <a:avLst/>
          </a:prstGeom>
        </p:spPr>
      </p:pic>
      <p:pic>
        <p:nvPicPr>
          <p:cNvPr id="49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1975357"/>
            <a:ext cx="2367407" cy="262128"/>
          </a:xfrm>
          <a:prstGeom prst="rect">
            <a:avLst/>
          </a:prstGeom>
        </p:spPr>
      </p:pic>
      <p:pic>
        <p:nvPicPr>
          <p:cNvPr id="493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2237562"/>
            <a:ext cx="2367407" cy="206044"/>
          </a:xfrm>
          <a:prstGeom prst="rect">
            <a:avLst/>
          </a:prstGeom>
        </p:spPr>
      </p:pic>
      <p:pic>
        <p:nvPicPr>
          <p:cNvPr id="49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2443607"/>
            <a:ext cx="2367407" cy="21183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3755390" y="2457498"/>
            <a:ext cx="13401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PORT</a:t>
            </a:r>
            <a:r>
              <a:rPr sz="900" b="1" spc="10" dirty="0">
                <a:latin typeface="Arial"/>
                <a:cs typeface="Arial"/>
              </a:rPr>
              <a:t>addr</a:t>
            </a:r>
            <a:r>
              <a:rPr sz="1400" b="1" spc="10" dirty="0">
                <a:latin typeface="Arial"/>
                <a:cs typeface="Arial"/>
              </a:rPr>
              <a:t> = (DX)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9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2655444"/>
            <a:ext cx="2367407" cy="213359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3755391" y="2669334"/>
            <a:ext cx="12253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(PORT)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9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2868802"/>
            <a:ext cx="2367407" cy="214884"/>
          </a:xfrm>
          <a:prstGeom prst="rect">
            <a:avLst/>
          </a:prstGeom>
        </p:spPr>
      </p:pic>
      <p:pic>
        <p:nvPicPr>
          <p:cNvPr id="49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3083687"/>
            <a:ext cx="2367407" cy="211836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3755390" y="3097578"/>
            <a:ext cx="13401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PORT</a:t>
            </a:r>
            <a:r>
              <a:rPr sz="900" b="1" spc="10" dirty="0">
                <a:latin typeface="Arial"/>
                <a:cs typeface="Arial"/>
              </a:rPr>
              <a:t>addr</a:t>
            </a:r>
            <a:r>
              <a:rPr sz="1400" b="1" spc="10" dirty="0">
                <a:latin typeface="Arial"/>
                <a:cs typeface="Arial"/>
              </a:rPr>
              <a:t> = (DX)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9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3295524"/>
            <a:ext cx="2367407" cy="213359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3755391" y="3309414"/>
            <a:ext cx="12365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(PORT)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9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105" y="1963167"/>
            <a:ext cx="4069969" cy="3338195"/>
          </a:xfrm>
          <a:prstGeom prst="rect">
            <a:avLst/>
          </a:prstGeom>
        </p:spPr>
      </p:pic>
      <p:pic>
        <p:nvPicPr>
          <p:cNvPr id="500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3980053"/>
            <a:ext cx="1664462" cy="425196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078736" y="3998516"/>
            <a:ext cx="9532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IN A, addr8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01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4405249"/>
            <a:ext cx="1664462" cy="425196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078736" y="4423712"/>
            <a:ext cx="106349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AL, addr8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02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96" y="4830445"/>
            <a:ext cx="1664462" cy="425196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078736" y="4848908"/>
            <a:ext cx="10747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AX, addr8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03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3740531"/>
            <a:ext cx="2367407" cy="1560830"/>
          </a:xfrm>
          <a:prstGeom prst="rect">
            <a:avLst/>
          </a:prstGeom>
        </p:spPr>
      </p:pic>
      <p:pic>
        <p:nvPicPr>
          <p:cNvPr id="504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3740480"/>
            <a:ext cx="2367407" cy="262432"/>
          </a:xfrm>
          <a:prstGeom prst="rect">
            <a:avLst/>
          </a:prstGeom>
        </p:spPr>
      </p:pic>
      <p:pic>
        <p:nvPicPr>
          <p:cNvPr id="505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4002913"/>
            <a:ext cx="2367407" cy="263652"/>
          </a:xfrm>
          <a:prstGeom prst="rect">
            <a:avLst/>
          </a:prstGeom>
        </p:spPr>
      </p:pic>
      <p:pic>
        <p:nvPicPr>
          <p:cNvPr id="506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4266565"/>
            <a:ext cx="2367407" cy="356616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3755391" y="4422188"/>
            <a:ext cx="121539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(addr8)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07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4623181"/>
            <a:ext cx="2367407" cy="208788"/>
          </a:xfrm>
          <a:prstGeom prst="rect">
            <a:avLst/>
          </a:prstGeom>
        </p:spPr>
      </p:pic>
      <p:pic>
        <p:nvPicPr>
          <p:cNvPr id="508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951" y="4831969"/>
            <a:ext cx="2367407" cy="217932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3755390" y="4848908"/>
            <a:ext cx="12266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(addr8)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09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105" y="3702431"/>
            <a:ext cx="4069969" cy="1611122"/>
          </a:xfrm>
          <a:prstGeom prst="rect">
            <a:avLst/>
          </a:prstGeom>
        </p:spPr>
      </p:pic>
      <p:pic>
        <p:nvPicPr>
          <p:cNvPr id="510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1941957"/>
            <a:ext cx="1906778" cy="1768094"/>
          </a:xfrm>
          <a:prstGeom prst="rect">
            <a:avLst/>
          </a:prstGeom>
        </p:spPr>
      </p:pic>
      <p:pic>
        <p:nvPicPr>
          <p:cNvPr id="511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1941906"/>
            <a:ext cx="1906778" cy="46512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6346825" y="1996869"/>
            <a:ext cx="10333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OUT [DX], 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12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2407031"/>
            <a:ext cx="1906778" cy="42824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6346825" y="2425494"/>
            <a:ext cx="11436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OUT [DX], 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13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2835275"/>
            <a:ext cx="1906778" cy="211836"/>
          </a:xfrm>
          <a:prstGeom prst="rect">
            <a:avLst/>
          </a:prstGeom>
        </p:spPr>
      </p:pic>
      <p:pic>
        <p:nvPicPr>
          <p:cNvPr id="514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3047111"/>
            <a:ext cx="1906778" cy="216408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6346825" y="3065574"/>
            <a:ext cx="115486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OUT [DX], AX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15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1941957"/>
            <a:ext cx="2258821" cy="1768094"/>
          </a:xfrm>
          <a:prstGeom prst="rect">
            <a:avLst/>
          </a:prstGeom>
        </p:spPr>
      </p:pic>
      <p:pic>
        <p:nvPicPr>
          <p:cNvPr id="516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1941831"/>
            <a:ext cx="2258821" cy="262127"/>
          </a:xfrm>
          <a:prstGeom prst="rect">
            <a:avLst/>
          </a:prstGeom>
        </p:spPr>
      </p:pic>
      <p:pic>
        <p:nvPicPr>
          <p:cNvPr id="517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2204035"/>
            <a:ext cx="2258821" cy="206045"/>
          </a:xfrm>
          <a:prstGeom prst="rect">
            <a:avLst/>
          </a:prstGeom>
        </p:spPr>
      </p:pic>
      <p:pic>
        <p:nvPicPr>
          <p:cNvPr id="518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2410079"/>
            <a:ext cx="2258821" cy="211836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8265922" y="2423970"/>
            <a:ext cx="13401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PORT</a:t>
            </a:r>
            <a:r>
              <a:rPr sz="900" b="1" spc="10" dirty="0">
                <a:latin typeface="Arial"/>
                <a:cs typeface="Arial"/>
              </a:rPr>
              <a:t>addr</a:t>
            </a:r>
            <a:r>
              <a:rPr sz="1400" b="1" spc="10" dirty="0">
                <a:latin typeface="Arial"/>
                <a:cs typeface="Arial"/>
              </a:rPr>
              <a:t> = (DX)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19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2621915"/>
            <a:ext cx="2258821" cy="213360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8265923" y="2635806"/>
            <a:ext cx="12253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(PORT)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0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2835275"/>
            <a:ext cx="2258821" cy="214884"/>
          </a:xfrm>
          <a:prstGeom prst="rect">
            <a:avLst/>
          </a:prstGeom>
        </p:spPr>
      </p:pic>
      <p:pic>
        <p:nvPicPr>
          <p:cNvPr id="521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3050160"/>
            <a:ext cx="2258821" cy="211835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8265922" y="3064050"/>
            <a:ext cx="13401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PORT</a:t>
            </a:r>
            <a:r>
              <a:rPr sz="900" b="1" spc="10" dirty="0">
                <a:latin typeface="Arial"/>
                <a:cs typeface="Arial"/>
              </a:rPr>
              <a:t>addr</a:t>
            </a:r>
            <a:r>
              <a:rPr sz="1400" b="1" spc="10" dirty="0">
                <a:latin typeface="Arial"/>
                <a:cs typeface="Arial"/>
              </a:rPr>
              <a:t> = (DX)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2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3261995"/>
            <a:ext cx="2258821" cy="213360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8265923" y="3275886"/>
            <a:ext cx="12365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(PORT)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3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194" y="1929638"/>
            <a:ext cx="4203827" cy="3377819"/>
          </a:xfrm>
          <a:prstGeom prst="rect">
            <a:avLst/>
          </a:prstGeom>
        </p:spPr>
      </p:pic>
      <p:pic>
        <p:nvPicPr>
          <p:cNvPr id="524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3986149"/>
            <a:ext cx="1906778" cy="428244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6346825" y="4004612"/>
            <a:ext cx="11532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OUT addr8, 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5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4414393"/>
            <a:ext cx="1906778" cy="426720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6346826" y="4432856"/>
            <a:ext cx="126355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OUT addr8, 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6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385" y="4841113"/>
            <a:ext cx="1906778" cy="428244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6346826" y="4859576"/>
            <a:ext cx="12747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OUT addr8, AX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27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3748151"/>
            <a:ext cx="2258821" cy="1559306"/>
          </a:xfrm>
          <a:prstGeom prst="rect">
            <a:avLst/>
          </a:prstGeom>
        </p:spPr>
      </p:pic>
      <p:pic>
        <p:nvPicPr>
          <p:cNvPr id="528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3748101"/>
            <a:ext cx="2258821" cy="262433"/>
          </a:xfrm>
          <a:prstGeom prst="rect">
            <a:avLst/>
          </a:prstGeom>
        </p:spPr>
      </p:pic>
      <p:pic>
        <p:nvPicPr>
          <p:cNvPr id="529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4010533"/>
            <a:ext cx="2258821" cy="262128"/>
          </a:xfrm>
          <a:prstGeom prst="rect">
            <a:avLst/>
          </a:prstGeom>
        </p:spPr>
      </p:pic>
      <p:pic>
        <p:nvPicPr>
          <p:cNvPr id="530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4272661"/>
            <a:ext cx="2258821" cy="356616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8265922" y="4428284"/>
            <a:ext cx="12663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(addr8)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(AL)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31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4629277"/>
            <a:ext cx="2258821" cy="208788"/>
          </a:xfrm>
          <a:prstGeom prst="rect">
            <a:avLst/>
          </a:prstGeom>
        </p:spPr>
      </p:pic>
      <p:pic>
        <p:nvPicPr>
          <p:cNvPr id="532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482" y="4838065"/>
            <a:ext cx="2258821" cy="217932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8265922" y="4855004"/>
            <a:ext cx="12775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(addr8)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(AX)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33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194" y="3710052"/>
            <a:ext cx="4203827" cy="160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6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53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452240" y="733680"/>
            <a:ext cx="280756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2. Arithmetic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546" name="object 546"/>
          <p:cNvSpPr/>
          <p:nvPr/>
        </p:nvSpPr>
        <p:spPr>
          <a:xfrm>
            <a:off x="3534410" y="1140206"/>
            <a:ext cx="641908" cy="278892"/>
          </a:xfrm>
          <a:custGeom>
            <a:avLst/>
            <a:gdLst/>
            <a:ahLst/>
            <a:cxnLst/>
            <a:rect l="l" t="t" r="r" b="b"/>
            <a:pathLst>
              <a:path w="641908" h="278892">
                <a:moveTo>
                  <a:pt x="0" y="278892"/>
                </a:moveTo>
                <a:lnTo>
                  <a:pt x="0" y="0"/>
                </a:lnTo>
                <a:lnTo>
                  <a:pt x="641908" y="0"/>
                </a:lnTo>
                <a:lnTo>
                  <a:pt x="641908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461564" y="1163448"/>
            <a:ext cx="64960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ADD, ADC, SUB, SBB, INC, DEC, MUL, DIV, CMP…</a:t>
            </a:r>
            <a:endParaRPr>
              <a:latin typeface="Arial"/>
              <a:cs typeface="Arial"/>
            </a:endParaRPr>
          </a:p>
        </p:txBody>
      </p:sp>
      <p:sp>
        <p:nvSpPr>
          <p:cNvPr id="547" name="object 547"/>
          <p:cNvSpPr/>
          <p:nvPr/>
        </p:nvSpPr>
        <p:spPr>
          <a:xfrm>
            <a:off x="2069592" y="1713357"/>
            <a:ext cx="3722496" cy="1347470"/>
          </a:xfrm>
          <a:custGeom>
            <a:avLst/>
            <a:gdLst/>
            <a:ahLst/>
            <a:cxnLst/>
            <a:rect l="l" t="t" r="r" b="b"/>
            <a:pathLst>
              <a:path w="3722496" h="1347470">
                <a:moveTo>
                  <a:pt x="0" y="134747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3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713230"/>
            <a:ext cx="3722496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161033" y="1768269"/>
            <a:ext cx="23137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ADD reg2/ mem, reg1/mem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3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967738"/>
            <a:ext cx="3722496" cy="211836"/>
          </a:xfrm>
          <a:prstGeom prst="rect">
            <a:avLst/>
          </a:prstGeom>
        </p:spPr>
      </p:pic>
      <p:pic>
        <p:nvPicPr>
          <p:cNvPr id="53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179650"/>
            <a:ext cx="3722496" cy="21366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195370"/>
            <a:ext cx="131318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reg2, reg1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3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93315"/>
            <a:ext cx="3722496" cy="21336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408730"/>
            <a:ext cx="13535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reg2, mem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3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606676"/>
            <a:ext cx="3722496" cy="213359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2622090"/>
            <a:ext cx="13535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ADC mem, reg1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8" name="object 548"/>
          <p:cNvSpPr/>
          <p:nvPr/>
        </p:nvSpPr>
        <p:spPr>
          <a:xfrm>
            <a:off x="5804282" y="1713357"/>
            <a:ext cx="4408043" cy="1347470"/>
          </a:xfrm>
          <a:custGeom>
            <a:avLst/>
            <a:gdLst/>
            <a:ahLst/>
            <a:cxnLst/>
            <a:rect l="l" t="t" r="r" b="b"/>
            <a:pathLst>
              <a:path w="4408043" h="1347470">
                <a:moveTo>
                  <a:pt x="0" y="1347470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4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713231"/>
            <a:ext cx="4408043" cy="262127"/>
          </a:xfrm>
          <a:prstGeom prst="rect">
            <a:avLst/>
          </a:prstGeom>
        </p:spPr>
      </p:pic>
      <p:pic>
        <p:nvPicPr>
          <p:cNvPr id="541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1975358"/>
            <a:ext cx="4408043" cy="204216"/>
          </a:xfrm>
          <a:prstGeom prst="rect">
            <a:avLst/>
          </a:prstGeom>
        </p:spPr>
      </p:pic>
      <p:pic>
        <p:nvPicPr>
          <p:cNvPr id="54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179650"/>
            <a:ext cx="4408043" cy="21518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895722" y="2193846"/>
            <a:ext cx="19591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(reg1) + (reg2)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43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394839"/>
            <a:ext cx="4408043" cy="211836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895721" y="2407206"/>
            <a:ext cx="19995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(reg2)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(reg2) + (mem)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4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2606675"/>
            <a:ext cx="4408043" cy="214884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5895722" y="2615994"/>
            <a:ext cx="193803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(mem)+(reg1)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9" name="object 549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2057400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2069592" y="170103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5792089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5804282" y="170103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10212324" y="17010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2057400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5792089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10212324" y="1713357"/>
            <a:ext cx="12192" cy="1347470"/>
          </a:xfrm>
          <a:custGeom>
            <a:avLst/>
            <a:gdLst/>
            <a:ahLst/>
            <a:cxnLst/>
            <a:rect l="l" t="t" r="r" b="b"/>
            <a:pathLst>
              <a:path w="12192" h="1347470">
                <a:moveTo>
                  <a:pt x="0" y="1347470"/>
                </a:moveTo>
                <a:lnTo>
                  <a:pt x="0" y="0"/>
                </a:lnTo>
                <a:lnTo>
                  <a:pt x="12192" y="0"/>
                </a:lnTo>
                <a:lnTo>
                  <a:pt x="12192" y="1347470"/>
                </a:lnTo>
                <a:lnTo>
                  <a:pt x="0" y="13474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2069592" y="3098877"/>
            <a:ext cx="3722496" cy="1263701"/>
          </a:xfrm>
          <a:custGeom>
            <a:avLst/>
            <a:gdLst/>
            <a:ahLst/>
            <a:cxnLst/>
            <a:rect l="l" t="t" r="r" b="b"/>
            <a:pathLst>
              <a:path w="3722496" h="1263701">
                <a:moveTo>
                  <a:pt x="0" y="1263701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4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098927"/>
            <a:ext cx="3722496" cy="240792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161032" y="3141774"/>
            <a:ext cx="16761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ADD reg/mem,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339719"/>
            <a:ext cx="3722496" cy="210312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550031"/>
            <a:ext cx="3722496" cy="21488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161033" y="3560874"/>
            <a:ext cx="12012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reg,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64864"/>
            <a:ext cx="3722496" cy="21518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2161033" y="3776012"/>
            <a:ext cx="13423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mem,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0" name="object 560"/>
          <p:cNvSpPr/>
          <p:nvPr/>
        </p:nvSpPr>
        <p:spPr>
          <a:xfrm>
            <a:off x="5804282" y="3098877"/>
            <a:ext cx="4408043" cy="1263701"/>
          </a:xfrm>
          <a:custGeom>
            <a:avLst/>
            <a:gdLst/>
            <a:ahLst/>
            <a:cxnLst/>
            <a:rect l="l" t="t" r="r" b="b"/>
            <a:pathLst>
              <a:path w="4408043" h="1263701">
                <a:moveTo>
                  <a:pt x="0" y="1263701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098927"/>
            <a:ext cx="4408043" cy="262128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361055"/>
            <a:ext cx="4408043" cy="403860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895722" y="3560874"/>
            <a:ext cx="11512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(reg)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(reg)+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401814" y="3560874"/>
            <a:ext cx="3722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3764864"/>
            <a:ext cx="4408043" cy="215188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5895722" y="3776012"/>
            <a:ext cx="18056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(mem)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(mem)+data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1" name="object 561"/>
          <p:cNvSpPr/>
          <p:nvPr/>
        </p:nvSpPr>
        <p:spPr>
          <a:xfrm>
            <a:off x="2057400" y="306082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069592" y="3060827"/>
            <a:ext cx="3722496" cy="38100"/>
          </a:xfrm>
          <a:custGeom>
            <a:avLst/>
            <a:gdLst/>
            <a:ahLst/>
            <a:cxnLst/>
            <a:rect l="l" t="t" r="r" b="b"/>
            <a:pathLst>
              <a:path w="3722496" h="38100">
                <a:moveTo>
                  <a:pt x="0" y="38100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5792089" y="30608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5830190" y="3060827"/>
            <a:ext cx="4382135" cy="38100"/>
          </a:xfrm>
          <a:custGeom>
            <a:avLst/>
            <a:gdLst/>
            <a:ahLst/>
            <a:cxnLst/>
            <a:rect l="l" t="t" r="r" b="b"/>
            <a:pathLst>
              <a:path w="4382135" h="38100">
                <a:moveTo>
                  <a:pt x="0" y="38100"/>
                </a:moveTo>
                <a:lnTo>
                  <a:pt x="0" y="0"/>
                </a:lnTo>
                <a:lnTo>
                  <a:pt x="4382135" y="0"/>
                </a:lnTo>
                <a:lnTo>
                  <a:pt x="4382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10212324" y="306082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2057400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5792089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10212324" y="3098877"/>
            <a:ext cx="12192" cy="1263701"/>
          </a:xfrm>
          <a:custGeom>
            <a:avLst/>
            <a:gdLst/>
            <a:ahLst/>
            <a:cxnLst/>
            <a:rect l="l" t="t" r="r" b="b"/>
            <a:pathLst>
              <a:path w="12192" h="1263701">
                <a:moveTo>
                  <a:pt x="0" y="1263701"/>
                </a:moveTo>
                <a:lnTo>
                  <a:pt x="0" y="0"/>
                </a:lnTo>
                <a:lnTo>
                  <a:pt x="12192" y="0"/>
                </a:lnTo>
                <a:lnTo>
                  <a:pt x="12192" y="1263701"/>
                </a:lnTo>
                <a:lnTo>
                  <a:pt x="0" y="1263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2069592" y="4374846"/>
            <a:ext cx="3722496" cy="1144829"/>
          </a:xfrm>
          <a:custGeom>
            <a:avLst/>
            <a:gdLst/>
            <a:ahLst/>
            <a:cxnLst/>
            <a:rect l="l" t="t" r="r" b="b"/>
            <a:pathLst>
              <a:path w="3722496" h="1144829">
                <a:moveTo>
                  <a:pt x="0" y="1144829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144829"/>
                </a:lnTo>
                <a:lnTo>
                  <a:pt x="0" y="114482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374769"/>
            <a:ext cx="3722496" cy="254508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2161032" y="4431332"/>
            <a:ext cx="10429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ADD A, data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29277"/>
            <a:ext cx="3722496" cy="210312"/>
          </a:xfrm>
          <a:prstGeom prst="rect">
            <a:avLst/>
          </a:prstGeom>
        </p:spPr>
      </p:pic>
      <p:pic>
        <p:nvPicPr>
          <p:cNvPr id="2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839589"/>
            <a:ext cx="3722496" cy="214884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2161033" y="4850432"/>
            <a:ext cx="12539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AL,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5054473"/>
            <a:ext cx="3722496" cy="214884"/>
          </a:xfrm>
          <a:prstGeom prst="rect">
            <a:avLst/>
          </a:prstGeom>
        </p:spPr>
      </p:pic>
      <p:sp>
        <p:nvSpPr>
          <p:cNvPr id="512" name="text 1"/>
          <p:cNvSpPr txBox="1"/>
          <p:nvPr/>
        </p:nvSpPr>
        <p:spPr>
          <a:xfrm>
            <a:off x="2161033" y="5065316"/>
            <a:ext cx="1365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 AX, 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0" name="object 570"/>
          <p:cNvSpPr/>
          <p:nvPr/>
        </p:nvSpPr>
        <p:spPr>
          <a:xfrm>
            <a:off x="5804282" y="4374846"/>
            <a:ext cx="4408043" cy="1144829"/>
          </a:xfrm>
          <a:custGeom>
            <a:avLst/>
            <a:gdLst/>
            <a:ahLst/>
            <a:cxnLst/>
            <a:rect l="l" t="t" r="r" b="b"/>
            <a:pathLst>
              <a:path w="4408043" h="1144829">
                <a:moveTo>
                  <a:pt x="0" y="1144829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144829"/>
                </a:lnTo>
                <a:lnTo>
                  <a:pt x="0" y="1144829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1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374769"/>
            <a:ext cx="4408043" cy="262128"/>
          </a:xfrm>
          <a:prstGeom prst="rect">
            <a:avLst/>
          </a:prstGeom>
        </p:spPr>
      </p:pic>
      <p:pic>
        <p:nvPicPr>
          <p:cNvPr id="51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636897"/>
            <a:ext cx="4408043" cy="201168"/>
          </a:xfrm>
          <a:prstGeom prst="rect">
            <a:avLst/>
          </a:prstGeom>
        </p:spPr>
      </p:pic>
      <p:pic>
        <p:nvPicPr>
          <p:cNvPr id="515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4838065"/>
            <a:ext cx="4408043" cy="216408"/>
          </a:xfrm>
          <a:prstGeom prst="rect">
            <a:avLst/>
          </a:prstGeom>
        </p:spPr>
      </p:pic>
      <p:sp>
        <p:nvSpPr>
          <p:cNvPr id="516" name="text 1"/>
          <p:cNvSpPr txBox="1"/>
          <p:nvPr/>
        </p:nvSpPr>
        <p:spPr>
          <a:xfrm>
            <a:off x="5895722" y="4850432"/>
            <a:ext cx="16433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+ data8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1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82" y="5054473"/>
            <a:ext cx="4408043" cy="214884"/>
          </a:xfrm>
          <a:prstGeom prst="rect">
            <a:avLst/>
          </a:prstGeom>
        </p:spPr>
      </p:pic>
      <p:sp>
        <p:nvSpPr>
          <p:cNvPr id="518" name="text 1"/>
          <p:cNvSpPr txBox="1"/>
          <p:nvPr/>
        </p:nvSpPr>
        <p:spPr>
          <a:xfrm>
            <a:off x="5895721" y="5065316"/>
            <a:ext cx="17155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 +data16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1" name="object 571"/>
          <p:cNvSpPr/>
          <p:nvPr/>
        </p:nvSpPr>
        <p:spPr>
          <a:xfrm>
            <a:off x="2057400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2069592" y="436257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2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5792089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5804282" y="436257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2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10212324" y="43625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2057400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2057400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2057400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2069592" y="5521197"/>
            <a:ext cx="3722496" cy="12192"/>
          </a:xfrm>
          <a:custGeom>
            <a:avLst/>
            <a:gdLst/>
            <a:ahLst/>
            <a:cxnLst/>
            <a:rect l="l" t="t" r="r" b="b"/>
            <a:pathLst>
              <a:path w="3722496" h="12192">
                <a:moveTo>
                  <a:pt x="0" y="12193"/>
                </a:moveTo>
                <a:lnTo>
                  <a:pt x="0" y="0"/>
                </a:lnTo>
                <a:lnTo>
                  <a:pt x="3722496" y="0"/>
                </a:lnTo>
                <a:lnTo>
                  <a:pt x="372249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5792089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5792089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5804282" y="5521197"/>
            <a:ext cx="4408043" cy="12192"/>
          </a:xfrm>
          <a:custGeom>
            <a:avLst/>
            <a:gdLst/>
            <a:ahLst/>
            <a:cxnLst/>
            <a:rect l="l" t="t" r="r" b="b"/>
            <a:pathLst>
              <a:path w="4408043" h="12192">
                <a:moveTo>
                  <a:pt x="0" y="12193"/>
                </a:moveTo>
                <a:lnTo>
                  <a:pt x="0" y="0"/>
                </a:lnTo>
                <a:lnTo>
                  <a:pt x="4408043" y="0"/>
                </a:lnTo>
                <a:lnTo>
                  <a:pt x="4408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10212324" y="4374846"/>
            <a:ext cx="12192" cy="1146353"/>
          </a:xfrm>
          <a:custGeom>
            <a:avLst/>
            <a:gdLst/>
            <a:ahLst/>
            <a:cxnLst/>
            <a:rect l="l" t="t" r="r" b="b"/>
            <a:pathLst>
              <a:path w="12192" h="1146353">
                <a:moveTo>
                  <a:pt x="0" y="1146353"/>
                </a:moveTo>
                <a:lnTo>
                  <a:pt x="0" y="0"/>
                </a:lnTo>
                <a:lnTo>
                  <a:pt x="12192" y="0"/>
                </a:lnTo>
                <a:lnTo>
                  <a:pt x="12192" y="1146353"/>
                </a:lnTo>
                <a:lnTo>
                  <a:pt x="0" y="1146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10212324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10212324" y="552119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1980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1269</Words>
  <Application>Microsoft Office PowerPoint</Application>
  <PresentationFormat>Widescreen</PresentationFormat>
  <Paragraphs>240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3</cp:revision>
  <dcterms:created xsi:type="dcterms:W3CDTF">2018-11-11T06:08:13Z</dcterms:created>
  <dcterms:modified xsi:type="dcterms:W3CDTF">2018-11-11T06:15:26Z</dcterms:modified>
</cp:coreProperties>
</file>